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61" r:id="rId4"/>
    <p:sldId id="262" r:id="rId5"/>
    <p:sldId id="267" r:id="rId6"/>
    <p:sldId id="258" r:id="rId7"/>
    <p:sldId id="259" r:id="rId8"/>
    <p:sldId id="260" r:id="rId9"/>
    <p:sldId id="263" r:id="rId10"/>
    <p:sldId id="264" r:id="rId11"/>
    <p:sldId id="266" r:id="rId12"/>
    <p:sldId id="268" r:id="rId13"/>
    <p:sldId id="274" r:id="rId14"/>
    <p:sldId id="275" r:id="rId15"/>
    <p:sldId id="269" r:id="rId16"/>
    <p:sldId id="270" r:id="rId17"/>
    <p:sldId id="271" r:id="rId18"/>
    <p:sldId id="272" r:id="rId19"/>
    <p:sldId id="276" r:id="rId20"/>
    <p:sldId id="279"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2"/>
    <p:restoredTop sz="94561"/>
  </p:normalViewPr>
  <p:slideViewPr>
    <p:cSldViewPr snapToGrid="0">
      <p:cViewPr varScale="1">
        <p:scale>
          <a:sx n="54" d="100"/>
          <a:sy n="54" d="100"/>
        </p:scale>
        <p:origin x="232" y="1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71CF6-0896-2E4B-9C03-D15D65353742}" type="datetimeFigureOut">
              <a:rPr lang="en-US" smtClean="0"/>
              <a:t>1/25/26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6DC96-6AA7-F247-A4F7-D001F5CDF3AA}" type="slidenum">
              <a:rPr lang="en-US" smtClean="0"/>
              <a:t>‹#›</a:t>
            </a:fld>
            <a:endParaRPr lang="en-US"/>
          </a:p>
        </p:txBody>
      </p:sp>
    </p:spTree>
    <p:extLst>
      <p:ext uri="{BB962C8B-B14F-4D97-AF65-F5344CB8AC3E}">
        <p14:creationId xmlns:p14="http://schemas.microsoft.com/office/powerpoint/2010/main" val="397218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1/25/26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1/25/26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1/25/26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1/25/26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1/25/26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1/25/26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1/25/26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a:pPr/>
              <a:t>1/25/26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a:pPr/>
              <a:t>1/25/26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0.png"/><Relationship Id="rId12" Type="http://schemas.openxmlformats.org/officeDocument/2006/relationships/image" Target="../media/image29.png"/><Relationship Id="rId2" Type="http://schemas.openxmlformats.org/officeDocument/2006/relationships/image" Target="../media/image21.png"/><Relationship Id="rId16"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6.pn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7.png"/><Relationship Id="rId12"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20.png"/><Relationship Id="rId10"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38.png"/><Relationship Id="rId12"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0" Type="http://schemas.openxmlformats.org/officeDocument/2006/relationships/image" Target="../media/image41.png"/><Relationship Id="rId4" Type="http://schemas.openxmlformats.org/officeDocument/2006/relationships/image" Target="../media/image19.png"/><Relationship Id="rId9" Type="http://schemas.openxmlformats.org/officeDocument/2006/relationships/image" Target="../media/image40.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3.png"/><Relationship Id="rId10" Type="http://schemas.openxmlformats.org/officeDocument/2006/relationships/image" Target="../media/image41.png"/><Relationship Id="rId4" Type="http://schemas.openxmlformats.org/officeDocument/2006/relationships/image" Target="../media/image19.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image" Target="../media/image22.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46.png"/><Relationship Id="rId5" Type="http://schemas.openxmlformats.org/officeDocument/2006/relationships/image" Target="../media/image23.png"/><Relationship Id="rId10" Type="http://schemas.openxmlformats.org/officeDocument/2006/relationships/image" Target="../media/image45.png"/><Relationship Id="rId4" Type="http://schemas.openxmlformats.org/officeDocument/2006/relationships/image" Target="../media/image19.png"/><Relationship Id="rId9" Type="http://schemas.openxmlformats.org/officeDocument/2006/relationships/image" Target="../media/image16.pn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51.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200C-595A-6081-A42E-7BA611FF6C5B}"/>
              </a:ext>
            </a:extLst>
          </p:cNvPr>
          <p:cNvSpPr>
            <a:spLocks noGrp="1"/>
          </p:cNvSpPr>
          <p:nvPr>
            <p:ph type="ctrTitle"/>
          </p:nvPr>
        </p:nvSpPr>
        <p:spPr/>
        <p:txBody>
          <a:bodyPr/>
          <a:lstStyle/>
          <a:p>
            <a:r>
              <a:rPr lang="en-US" cap="none" dirty="0" err="1"/>
              <a:t>ParkingNow</a:t>
            </a:r>
            <a:r>
              <a:rPr lang="en-US" cap="none" dirty="0"/>
              <a:t> Application (Autoencoder Neural Network)</a:t>
            </a:r>
          </a:p>
        </p:txBody>
      </p:sp>
      <p:sp>
        <p:nvSpPr>
          <p:cNvPr id="3" name="Subtitle 2">
            <a:extLst>
              <a:ext uri="{FF2B5EF4-FFF2-40B4-BE49-F238E27FC236}">
                <a16:creationId xmlns:a16="http://schemas.microsoft.com/office/drawing/2014/main" id="{ADE538D9-AA9D-61CA-7937-EAD16A1C09A1}"/>
              </a:ext>
            </a:extLst>
          </p:cNvPr>
          <p:cNvSpPr>
            <a:spLocks noGrp="1"/>
          </p:cNvSpPr>
          <p:nvPr>
            <p:ph type="subTitle" idx="1"/>
          </p:nvPr>
        </p:nvSpPr>
        <p:spPr/>
        <p:txBody>
          <a:bodyPr/>
          <a:lstStyle/>
          <a:p>
            <a:r>
              <a:rPr lang="en-US" cap="none" dirty="0"/>
              <a:t>Ca’Marai Clyburn</a:t>
            </a:r>
            <a:endParaRPr lang="en-US" dirty="0"/>
          </a:p>
        </p:txBody>
      </p:sp>
    </p:spTree>
    <p:extLst>
      <p:ext uri="{BB962C8B-B14F-4D97-AF65-F5344CB8AC3E}">
        <p14:creationId xmlns:p14="http://schemas.microsoft.com/office/powerpoint/2010/main" val="318803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97E40-59DC-039E-50F2-489280F1B2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556DD4-B1D8-C1D7-1924-526120DC1458}"/>
              </a:ext>
            </a:extLst>
          </p:cNvPr>
          <p:cNvSpPr>
            <a:spLocks noGrp="1"/>
          </p:cNvSpPr>
          <p:nvPr>
            <p:ph type="title"/>
          </p:nvPr>
        </p:nvSpPr>
        <p:spPr>
          <a:xfrm>
            <a:off x="1141412" y="1303523"/>
            <a:ext cx="5841476" cy="434051"/>
          </a:xfrm>
        </p:spPr>
        <p:txBody>
          <a:bodyPr>
            <a:normAutofit fontScale="90000"/>
          </a:bodyPr>
          <a:lstStyle/>
          <a:p>
            <a:r>
              <a:rPr lang="en-US" cap="none" dirty="0">
                <a:cs typeface="Times New Roman" panose="02020603050405020304" pitchFamily="18" charset="0"/>
              </a:rPr>
              <a:t>Parking Now Application</a:t>
            </a:r>
          </a:p>
        </p:txBody>
      </p:sp>
      <p:sp>
        <p:nvSpPr>
          <p:cNvPr id="13" name="Title 1">
            <a:extLst>
              <a:ext uri="{FF2B5EF4-FFF2-40B4-BE49-F238E27FC236}">
                <a16:creationId xmlns:a16="http://schemas.microsoft.com/office/drawing/2014/main" id="{D8CEE8AE-7F94-1381-1995-949C6A441986}"/>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5. Experiment </a:t>
            </a:r>
          </a:p>
        </p:txBody>
      </p:sp>
      <p:sp>
        <p:nvSpPr>
          <p:cNvPr id="3" name="TextBox 2">
            <a:extLst>
              <a:ext uri="{FF2B5EF4-FFF2-40B4-BE49-F238E27FC236}">
                <a16:creationId xmlns:a16="http://schemas.microsoft.com/office/drawing/2014/main" id="{142D1DE6-6572-27A1-6F28-D12A18DDB269}"/>
              </a:ext>
            </a:extLst>
          </p:cNvPr>
          <p:cNvSpPr txBox="1"/>
          <p:nvPr/>
        </p:nvSpPr>
        <p:spPr>
          <a:xfrm>
            <a:off x="7269980" y="2799751"/>
            <a:ext cx="483771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Changing the color in the “no” button</a:t>
            </a:r>
          </a:p>
          <a:p>
            <a:pPr marL="285750" indent="-285750">
              <a:buFont typeface="Arial" panose="020B0604020202020204" pitchFamily="34" charset="0"/>
              <a:buChar char="•"/>
            </a:pPr>
            <a:r>
              <a:rPr lang="en-US" dirty="0"/>
              <a:t>Made the button easier to read</a:t>
            </a:r>
          </a:p>
          <a:p>
            <a:pPr marL="285750" indent="-285750">
              <a:buFont typeface="Arial" panose="020B0604020202020204" pitchFamily="34" charset="0"/>
              <a:buChar char="•"/>
            </a:pPr>
            <a:r>
              <a:rPr lang="en-US" dirty="0"/>
              <a:t>Changing the targeted park from black to white</a:t>
            </a:r>
          </a:p>
          <a:p>
            <a:pPr marL="285750" indent="-285750">
              <a:buFont typeface="Arial" panose="020B0604020202020204" pitchFamily="34" charset="0"/>
              <a:buChar char="•"/>
            </a:pPr>
            <a:r>
              <a:rPr lang="en-US" dirty="0"/>
              <a:t>Moving the ”yes and “no” buttons further from each other</a:t>
            </a:r>
          </a:p>
          <a:p>
            <a:pPr marL="285750" indent="-285750">
              <a:buFont typeface="Arial" panose="020B0604020202020204" pitchFamily="34" charset="0"/>
              <a:buChar char="•"/>
            </a:pPr>
            <a:r>
              <a:rPr lang="en-US" dirty="0"/>
              <a:t>Prevents the user from clicking the wrong option by accident</a:t>
            </a:r>
          </a:p>
          <a:p>
            <a:pPr marL="285750" indent="-285750">
              <a:buFont typeface="Arial" panose="020B0604020202020204" pitchFamily="34" charset="0"/>
              <a:buChar char="•"/>
            </a:pPr>
            <a:r>
              <a:rPr lang="en-US" dirty="0"/>
              <a:t>Resulted in faster task completion times </a:t>
            </a:r>
          </a:p>
        </p:txBody>
      </p:sp>
      <p:sp>
        <p:nvSpPr>
          <p:cNvPr id="11" name="TextBox 10">
            <a:extLst>
              <a:ext uri="{FF2B5EF4-FFF2-40B4-BE49-F238E27FC236}">
                <a16:creationId xmlns:a16="http://schemas.microsoft.com/office/drawing/2014/main" id="{18D0A8FA-EE27-A2BE-16F6-4B15C5E06222}"/>
              </a:ext>
            </a:extLst>
          </p:cNvPr>
          <p:cNvSpPr txBox="1"/>
          <p:nvPr/>
        </p:nvSpPr>
        <p:spPr>
          <a:xfrm>
            <a:off x="1647738" y="5932353"/>
            <a:ext cx="998991" cy="369332"/>
          </a:xfrm>
          <a:prstGeom prst="rect">
            <a:avLst/>
          </a:prstGeom>
          <a:noFill/>
        </p:spPr>
        <p:txBody>
          <a:bodyPr wrap="none" rtlCol="0">
            <a:spAutoFit/>
          </a:bodyPr>
          <a:lstStyle/>
          <a:p>
            <a:r>
              <a:rPr lang="en-US" dirty="0"/>
              <a:t>Before </a:t>
            </a:r>
          </a:p>
        </p:txBody>
      </p:sp>
      <p:sp>
        <p:nvSpPr>
          <p:cNvPr id="12" name="TextBox 11">
            <a:extLst>
              <a:ext uri="{FF2B5EF4-FFF2-40B4-BE49-F238E27FC236}">
                <a16:creationId xmlns:a16="http://schemas.microsoft.com/office/drawing/2014/main" id="{65D3748F-72F5-6EC6-3E22-35728E699C0F}"/>
              </a:ext>
            </a:extLst>
          </p:cNvPr>
          <p:cNvSpPr txBox="1"/>
          <p:nvPr/>
        </p:nvSpPr>
        <p:spPr>
          <a:xfrm>
            <a:off x="5757458" y="5932353"/>
            <a:ext cx="790601" cy="369332"/>
          </a:xfrm>
          <a:prstGeom prst="rect">
            <a:avLst/>
          </a:prstGeom>
          <a:noFill/>
        </p:spPr>
        <p:txBody>
          <a:bodyPr wrap="none" rtlCol="0">
            <a:spAutoFit/>
          </a:bodyPr>
          <a:lstStyle/>
          <a:p>
            <a:r>
              <a:rPr lang="en-US" dirty="0"/>
              <a:t>After </a:t>
            </a:r>
          </a:p>
        </p:txBody>
      </p:sp>
      <p:cxnSp>
        <p:nvCxnSpPr>
          <p:cNvPr id="15" name="Straight Arrow Connector 14">
            <a:extLst>
              <a:ext uri="{FF2B5EF4-FFF2-40B4-BE49-F238E27FC236}">
                <a16:creationId xmlns:a16="http://schemas.microsoft.com/office/drawing/2014/main" id="{C564F720-DDEB-0DF4-5F83-88BBA5D1F3AD}"/>
              </a:ext>
            </a:extLst>
          </p:cNvPr>
          <p:cNvCxnSpPr>
            <a:cxnSpLocks/>
            <a:endCxn id="12" idx="1"/>
          </p:cNvCxnSpPr>
          <p:nvPr/>
        </p:nvCxnSpPr>
        <p:spPr>
          <a:xfrm>
            <a:off x="2757488" y="6117019"/>
            <a:ext cx="29999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6A70A74-A5F8-B943-EEFE-CAD1B11B0277}"/>
              </a:ext>
            </a:extLst>
          </p:cNvPr>
          <p:cNvPicPr>
            <a:picLocks noChangeAspect="1"/>
          </p:cNvPicPr>
          <p:nvPr/>
        </p:nvPicPr>
        <p:blipFill>
          <a:blip r:embed="rId2"/>
          <a:stretch>
            <a:fillRect/>
          </a:stretch>
        </p:blipFill>
        <p:spPr>
          <a:xfrm>
            <a:off x="1271974" y="2005400"/>
            <a:ext cx="1750517" cy="3804694"/>
          </a:xfrm>
          <a:prstGeom prst="rect">
            <a:avLst/>
          </a:prstGeom>
        </p:spPr>
      </p:pic>
      <p:pic>
        <p:nvPicPr>
          <p:cNvPr id="7" name="Picture 6">
            <a:extLst>
              <a:ext uri="{FF2B5EF4-FFF2-40B4-BE49-F238E27FC236}">
                <a16:creationId xmlns:a16="http://schemas.microsoft.com/office/drawing/2014/main" id="{EA0E407E-3753-0555-7271-F1AD82B0722C}"/>
              </a:ext>
            </a:extLst>
          </p:cNvPr>
          <p:cNvPicPr>
            <a:picLocks noChangeAspect="1"/>
          </p:cNvPicPr>
          <p:nvPr/>
        </p:nvPicPr>
        <p:blipFill>
          <a:blip r:embed="rId3"/>
          <a:stretch>
            <a:fillRect/>
          </a:stretch>
        </p:blipFill>
        <p:spPr>
          <a:xfrm>
            <a:off x="3272604" y="1993191"/>
            <a:ext cx="1748575" cy="3800475"/>
          </a:xfrm>
          <a:prstGeom prst="rect">
            <a:avLst/>
          </a:prstGeom>
        </p:spPr>
      </p:pic>
      <p:pic>
        <p:nvPicPr>
          <p:cNvPr id="14" name="Picture 13">
            <a:extLst>
              <a:ext uri="{FF2B5EF4-FFF2-40B4-BE49-F238E27FC236}">
                <a16:creationId xmlns:a16="http://schemas.microsoft.com/office/drawing/2014/main" id="{F5C77D7E-941F-1AA3-970F-A4725DA5F486}"/>
              </a:ext>
            </a:extLst>
          </p:cNvPr>
          <p:cNvPicPr>
            <a:picLocks noChangeAspect="1"/>
          </p:cNvPicPr>
          <p:nvPr/>
        </p:nvPicPr>
        <p:blipFill>
          <a:blip r:embed="rId4"/>
          <a:stretch>
            <a:fillRect/>
          </a:stretch>
        </p:blipFill>
        <p:spPr>
          <a:xfrm>
            <a:off x="5271292" y="1976110"/>
            <a:ext cx="1763993" cy="3833984"/>
          </a:xfrm>
          <a:prstGeom prst="rect">
            <a:avLst/>
          </a:prstGeom>
        </p:spPr>
      </p:pic>
      <p:sp>
        <p:nvSpPr>
          <p:cNvPr id="17" name="TextBox 16">
            <a:extLst>
              <a:ext uri="{FF2B5EF4-FFF2-40B4-BE49-F238E27FC236}">
                <a16:creationId xmlns:a16="http://schemas.microsoft.com/office/drawing/2014/main" id="{31B171FD-4FAE-98D5-5087-6670006B0F80}"/>
              </a:ext>
            </a:extLst>
          </p:cNvPr>
          <p:cNvSpPr txBox="1"/>
          <p:nvPr/>
        </p:nvSpPr>
        <p:spPr>
          <a:xfrm>
            <a:off x="7269980" y="2005400"/>
            <a:ext cx="6096000" cy="369332"/>
          </a:xfrm>
          <a:prstGeom prst="rect">
            <a:avLst/>
          </a:prstGeom>
          <a:noFill/>
        </p:spPr>
        <p:txBody>
          <a:bodyPr wrap="square">
            <a:spAutoFit/>
          </a:bodyPr>
          <a:lstStyle/>
          <a:p>
            <a:r>
              <a:rPr lang="en-US" dirty="0"/>
              <a:t>Task: Find a parking spot</a:t>
            </a:r>
          </a:p>
        </p:txBody>
      </p:sp>
      <p:pic>
        <p:nvPicPr>
          <p:cNvPr id="18" name="Picture 17">
            <a:extLst>
              <a:ext uri="{FF2B5EF4-FFF2-40B4-BE49-F238E27FC236}">
                <a16:creationId xmlns:a16="http://schemas.microsoft.com/office/drawing/2014/main" id="{63DEC65E-29BA-08F3-D7C2-85866E404224}"/>
              </a:ext>
            </a:extLst>
          </p:cNvPr>
          <p:cNvPicPr>
            <a:picLocks noChangeAspect="1"/>
          </p:cNvPicPr>
          <p:nvPr/>
        </p:nvPicPr>
        <p:blipFill>
          <a:blip r:embed="rId5"/>
          <a:stretch>
            <a:fillRect/>
          </a:stretch>
        </p:blipFill>
        <p:spPr>
          <a:xfrm>
            <a:off x="5255874" y="1959683"/>
            <a:ext cx="1763992" cy="3833983"/>
          </a:xfrm>
          <a:prstGeom prst="rect">
            <a:avLst/>
          </a:prstGeom>
        </p:spPr>
      </p:pic>
    </p:spTree>
    <p:extLst>
      <p:ext uri="{BB962C8B-B14F-4D97-AF65-F5344CB8AC3E}">
        <p14:creationId xmlns:p14="http://schemas.microsoft.com/office/powerpoint/2010/main" val="223835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94C3-1055-932D-5909-1429CE635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5917D-5F47-1150-5A50-BE80B2D91142}"/>
              </a:ext>
            </a:extLst>
          </p:cNvPr>
          <p:cNvSpPr>
            <a:spLocks noGrp="1"/>
          </p:cNvSpPr>
          <p:nvPr>
            <p:ph type="title"/>
          </p:nvPr>
        </p:nvSpPr>
        <p:spPr>
          <a:xfrm>
            <a:off x="1141412" y="1303523"/>
            <a:ext cx="5841476" cy="434051"/>
          </a:xfrm>
        </p:spPr>
        <p:txBody>
          <a:bodyPr>
            <a:normAutofit fontScale="90000"/>
          </a:bodyPr>
          <a:lstStyle/>
          <a:p>
            <a:r>
              <a:rPr lang="en-US" cap="none" dirty="0">
                <a:cs typeface="Times New Roman" panose="02020603050405020304" pitchFamily="18" charset="0"/>
              </a:rPr>
              <a:t>Parking Now Application</a:t>
            </a:r>
          </a:p>
        </p:txBody>
      </p:sp>
      <p:sp>
        <p:nvSpPr>
          <p:cNvPr id="13" name="Title 1">
            <a:extLst>
              <a:ext uri="{FF2B5EF4-FFF2-40B4-BE49-F238E27FC236}">
                <a16:creationId xmlns:a16="http://schemas.microsoft.com/office/drawing/2014/main" id="{21215752-2343-4890-5AF1-6DF895DB21F1}"/>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5. Experiment </a:t>
            </a:r>
          </a:p>
        </p:txBody>
      </p:sp>
      <p:sp>
        <p:nvSpPr>
          <p:cNvPr id="3" name="TextBox 2">
            <a:extLst>
              <a:ext uri="{FF2B5EF4-FFF2-40B4-BE49-F238E27FC236}">
                <a16:creationId xmlns:a16="http://schemas.microsoft.com/office/drawing/2014/main" id="{0F0F744A-01DB-7A53-E382-9D223CA81F40}"/>
              </a:ext>
            </a:extLst>
          </p:cNvPr>
          <p:cNvSpPr txBox="1"/>
          <p:nvPr/>
        </p:nvSpPr>
        <p:spPr>
          <a:xfrm>
            <a:off x="6082310" y="3086668"/>
            <a:ext cx="4837716"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Changing the slider bar </a:t>
            </a:r>
          </a:p>
          <a:p>
            <a:pPr marL="285750" indent="-285750">
              <a:buFont typeface="Arial" panose="020B0604020202020204" pitchFamily="34" charset="0"/>
              <a:buChar char="•"/>
            </a:pPr>
            <a:r>
              <a:rPr lang="en-US" dirty="0"/>
              <a:t>Easier to find</a:t>
            </a:r>
          </a:p>
          <a:p>
            <a:pPr marL="285750" indent="-285750">
              <a:buFont typeface="Arial" panose="020B0604020202020204" pitchFamily="34" charset="0"/>
              <a:buChar char="•"/>
            </a:pPr>
            <a:r>
              <a:rPr lang="en-US" dirty="0"/>
              <a:t>Changing the view from street to aerial</a:t>
            </a:r>
          </a:p>
          <a:p>
            <a:pPr marL="285750" indent="-285750">
              <a:buFont typeface="Arial" panose="020B0604020202020204" pitchFamily="34" charset="0"/>
              <a:buChar char="•"/>
            </a:pPr>
            <a:r>
              <a:rPr lang="en-US" dirty="0"/>
              <a:t>Moving the ”yes and “no” buttons further from each other</a:t>
            </a:r>
          </a:p>
          <a:p>
            <a:pPr marL="285750" indent="-285750">
              <a:buFont typeface="Arial" panose="020B0604020202020204" pitchFamily="34" charset="0"/>
              <a:buChar char="•"/>
            </a:pPr>
            <a:r>
              <a:rPr lang="en-US" dirty="0"/>
              <a:t>Prevents the user from clicking the wrong option by accident</a:t>
            </a:r>
          </a:p>
          <a:p>
            <a:pPr marL="285750" indent="-285750">
              <a:buFont typeface="Arial" panose="020B0604020202020204" pitchFamily="34" charset="0"/>
              <a:buChar char="•"/>
            </a:pPr>
            <a:r>
              <a:rPr lang="en-US" dirty="0"/>
              <a:t>Resulted in faster task completion times </a:t>
            </a:r>
          </a:p>
        </p:txBody>
      </p:sp>
      <p:sp>
        <p:nvSpPr>
          <p:cNvPr id="11" name="TextBox 10">
            <a:extLst>
              <a:ext uri="{FF2B5EF4-FFF2-40B4-BE49-F238E27FC236}">
                <a16:creationId xmlns:a16="http://schemas.microsoft.com/office/drawing/2014/main" id="{A8FD69F1-39EC-E8AF-4113-C181B8BAAADB}"/>
              </a:ext>
            </a:extLst>
          </p:cNvPr>
          <p:cNvSpPr txBox="1"/>
          <p:nvPr/>
        </p:nvSpPr>
        <p:spPr>
          <a:xfrm>
            <a:off x="1647738" y="5932353"/>
            <a:ext cx="998991" cy="369332"/>
          </a:xfrm>
          <a:prstGeom prst="rect">
            <a:avLst/>
          </a:prstGeom>
          <a:noFill/>
        </p:spPr>
        <p:txBody>
          <a:bodyPr wrap="none" rtlCol="0">
            <a:spAutoFit/>
          </a:bodyPr>
          <a:lstStyle/>
          <a:p>
            <a:r>
              <a:rPr lang="en-US" dirty="0"/>
              <a:t>Before </a:t>
            </a:r>
          </a:p>
        </p:txBody>
      </p:sp>
      <p:sp>
        <p:nvSpPr>
          <p:cNvPr id="12" name="TextBox 11">
            <a:extLst>
              <a:ext uri="{FF2B5EF4-FFF2-40B4-BE49-F238E27FC236}">
                <a16:creationId xmlns:a16="http://schemas.microsoft.com/office/drawing/2014/main" id="{B2CAAFD1-F53D-3FB3-A5CD-2F16899F1DEA}"/>
              </a:ext>
            </a:extLst>
          </p:cNvPr>
          <p:cNvSpPr txBox="1"/>
          <p:nvPr/>
        </p:nvSpPr>
        <p:spPr>
          <a:xfrm>
            <a:off x="4271421" y="5932353"/>
            <a:ext cx="790601" cy="369332"/>
          </a:xfrm>
          <a:prstGeom prst="rect">
            <a:avLst/>
          </a:prstGeom>
          <a:noFill/>
        </p:spPr>
        <p:txBody>
          <a:bodyPr wrap="none" rtlCol="0">
            <a:spAutoFit/>
          </a:bodyPr>
          <a:lstStyle/>
          <a:p>
            <a:r>
              <a:rPr lang="en-US" dirty="0"/>
              <a:t>After </a:t>
            </a:r>
          </a:p>
        </p:txBody>
      </p:sp>
      <p:cxnSp>
        <p:nvCxnSpPr>
          <p:cNvPr id="15" name="Straight Arrow Connector 14">
            <a:extLst>
              <a:ext uri="{FF2B5EF4-FFF2-40B4-BE49-F238E27FC236}">
                <a16:creationId xmlns:a16="http://schemas.microsoft.com/office/drawing/2014/main" id="{A4ABE292-C62E-D2A3-6F7F-B248D9954F1F}"/>
              </a:ext>
            </a:extLst>
          </p:cNvPr>
          <p:cNvCxnSpPr>
            <a:cxnSpLocks/>
          </p:cNvCxnSpPr>
          <p:nvPr/>
        </p:nvCxnSpPr>
        <p:spPr>
          <a:xfrm>
            <a:off x="2757488" y="6117019"/>
            <a:ext cx="13046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42026B3-660D-9AD7-0600-17E991EE5C13}"/>
              </a:ext>
            </a:extLst>
          </p:cNvPr>
          <p:cNvPicPr>
            <a:picLocks noChangeAspect="1"/>
          </p:cNvPicPr>
          <p:nvPr/>
        </p:nvPicPr>
        <p:blipFill>
          <a:blip r:embed="rId2"/>
          <a:stretch>
            <a:fillRect/>
          </a:stretch>
        </p:blipFill>
        <p:spPr>
          <a:xfrm>
            <a:off x="1271974" y="2024949"/>
            <a:ext cx="1750517" cy="3804695"/>
          </a:xfrm>
          <a:prstGeom prst="rect">
            <a:avLst/>
          </a:prstGeom>
        </p:spPr>
      </p:pic>
      <p:pic>
        <p:nvPicPr>
          <p:cNvPr id="8" name="Picture 7">
            <a:extLst>
              <a:ext uri="{FF2B5EF4-FFF2-40B4-BE49-F238E27FC236}">
                <a16:creationId xmlns:a16="http://schemas.microsoft.com/office/drawing/2014/main" id="{3C8A6095-A6A7-9919-F381-22732204439A}"/>
              </a:ext>
            </a:extLst>
          </p:cNvPr>
          <p:cNvPicPr>
            <a:picLocks noChangeAspect="1"/>
          </p:cNvPicPr>
          <p:nvPr/>
        </p:nvPicPr>
        <p:blipFill>
          <a:blip r:embed="rId3"/>
          <a:stretch>
            <a:fillRect/>
          </a:stretch>
        </p:blipFill>
        <p:spPr>
          <a:xfrm>
            <a:off x="3791462" y="2024949"/>
            <a:ext cx="1750517" cy="3804695"/>
          </a:xfrm>
          <a:prstGeom prst="rect">
            <a:avLst/>
          </a:prstGeom>
        </p:spPr>
      </p:pic>
      <p:sp>
        <p:nvSpPr>
          <p:cNvPr id="10" name="TextBox 9">
            <a:extLst>
              <a:ext uri="{FF2B5EF4-FFF2-40B4-BE49-F238E27FC236}">
                <a16:creationId xmlns:a16="http://schemas.microsoft.com/office/drawing/2014/main" id="{7F49F83D-2B2A-4159-28B5-D3A4ABCD6B00}"/>
              </a:ext>
            </a:extLst>
          </p:cNvPr>
          <p:cNvSpPr txBox="1"/>
          <p:nvPr/>
        </p:nvSpPr>
        <p:spPr>
          <a:xfrm>
            <a:off x="5922979" y="2410411"/>
            <a:ext cx="6096000" cy="369332"/>
          </a:xfrm>
          <a:prstGeom prst="rect">
            <a:avLst/>
          </a:prstGeom>
          <a:noFill/>
        </p:spPr>
        <p:txBody>
          <a:bodyPr wrap="square">
            <a:spAutoFit/>
          </a:bodyPr>
          <a:lstStyle/>
          <a:p>
            <a:r>
              <a:rPr lang="en-US" dirty="0"/>
              <a:t>Task: Find a parking spot and pay the meter time </a:t>
            </a:r>
          </a:p>
        </p:txBody>
      </p:sp>
      <p:pic>
        <p:nvPicPr>
          <p:cNvPr id="17" name="Picture 16">
            <a:extLst>
              <a:ext uri="{FF2B5EF4-FFF2-40B4-BE49-F238E27FC236}">
                <a16:creationId xmlns:a16="http://schemas.microsoft.com/office/drawing/2014/main" id="{1E9FD674-7850-AD9F-E160-A9964665704A}"/>
              </a:ext>
            </a:extLst>
          </p:cNvPr>
          <p:cNvPicPr>
            <a:picLocks noChangeAspect="1"/>
          </p:cNvPicPr>
          <p:nvPr/>
        </p:nvPicPr>
        <p:blipFill>
          <a:blip r:embed="rId4"/>
          <a:stretch>
            <a:fillRect/>
          </a:stretch>
        </p:blipFill>
        <p:spPr>
          <a:xfrm>
            <a:off x="3791462" y="2024949"/>
            <a:ext cx="1835314" cy="3988999"/>
          </a:xfrm>
          <a:prstGeom prst="rect">
            <a:avLst/>
          </a:prstGeom>
        </p:spPr>
      </p:pic>
    </p:spTree>
    <p:extLst>
      <p:ext uri="{BB962C8B-B14F-4D97-AF65-F5344CB8AC3E}">
        <p14:creationId xmlns:p14="http://schemas.microsoft.com/office/powerpoint/2010/main" val="3974635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FA6DA-61E2-31DB-C377-C605D067B19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6A0BBCCA-D2BE-29DB-D04E-8FE23D5FE1A3}"/>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6. </a:t>
            </a:r>
            <a:r>
              <a:rPr lang="en-US" b="1" cap="none" dirty="0" err="1">
                <a:cs typeface="Times New Roman" panose="02020603050405020304" pitchFamily="18" charset="0"/>
              </a:rPr>
              <a:t>Balsmaic</a:t>
            </a:r>
            <a:r>
              <a:rPr lang="en-US" b="1" cap="none" dirty="0">
                <a:cs typeface="Times New Roman" panose="02020603050405020304" pitchFamily="18" charset="0"/>
              </a:rPr>
              <a:t> Walk Through</a:t>
            </a:r>
          </a:p>
        </p:txBody>
      </p:sp>
      <p:pic>
        <p:nvPicPr>
          <p:cNvPr id="6" name="Picture 5">
            <a:extLst>
              <a:ext uri="{FF2B5EF4-FFF2-40B4-BE49-F238E27FC236}">
                <a16:creationId xmlns:a16="http://schemas.microsoft.com/office/drawing/2014/main" id="{E3CDD465-6EC5-CDEB-401C-34E20984B600}"/>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090CACF5-3494-1543-106B-2A02178EAE6B}"/>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14" name="Picture 13">
            <a:extLst>
              <a:ext uri="{FF2B5EF4-FFF2-40B4-BE49-F238E27FC236}">
                <a16:creationId xmlns:a16="http://schemas.microsoft.com/office/drawing/2014/main" id="{9BD0A9AB-212F-5A2D-DDC0-6797C46F11A2}"/>
              </a:ext>
            </a:extLst>
          </p:cNvPr>
          <p:cNvPicPr>
            <a:picLocks noChangeAspect="1"/>
          </p:cNvPicPr>
          <p:nvPr/>
        </p:nvPicPr>
        <p:blipFill>
          <a:blip r:embed="rId4"/>
          <a:stretch>
            <a:fillRect/>
          </a:stretch>
        </p:blipFill>
        <p:spPr>
          <a:xfrm>
            <a:off x="4982236" y="1518841"/>
            <a:ext cx="1757703" cy="3820313"/>
          </a:xfrm>
          <a:prstGeom prst="rect">
            <a:avLst/>
          </a:prstGeom>
        </p:spPr>
      </p:pic>
      <p:pic>
        <p:nvPicPr>
          <p:cNvPr id="17" name="Picture 16">
            <a:extLst>
              <a:ext uri="{FF2B5EF4-FFF2-40B4-BE49-F238E27FC236}">
                <a16:creationId xmlns:a16="http://schemas.microsoft.com/office/drawing/2014/main" id="{A3C15EA1-3D67-E854-F1D4-ADCB6F0E4FE0}"/>
              </a:ext>
            </a:extLst>
          </p:cNvPr>
          <p:cNvPicPr>
            <a:picLocks noChangeAspect="1"/>
          </p:cNvPicPr>
          <p:nvPr/>
        </p:nvPicPr>
        <p:blipFill>
          <a:blip r:embed="rId5"/>
          <a:stretch>
            <a:fillRect/>
          </a:stretch>
        </p:blipFill>
        <p:spPr>
          <a:xfrm>
            <a:off x="6906286" y="1518840"/>
            <a:ext cx="1757702" cy="3820313"/>
          </a:xfrm>
          <a:prstGeom prst="rect">
            <a:avLst/>
          </a:prstGeom>
        </p:spPr>
      </p:pic>
      <p:pic>
        <p:nvPicPr>
          <p:cNvPr id="18" name="Picture 17">
            <a:extLst>
              <a:ext uri="{FF2B5EF4-FFF2-40B4-BE49-F238E27FC236}">
                <a16:creationId xmlns:a16="http://schemas.microsoft.com/office/drawing/2014/main" id="{3C7BDD0A-6C1F-4AD7-9B62-A4D29BB012A9}"/>
              </a:ext>
            </a:extLst>
          </p:cNvPr>
          <p:cNvPicPr>
            <a:picLocks noChangeAspect="1"/>
          </p:cNvPicPr>
          <p:nvPr/>
        </p:nvPicPr>
        <p:blipFill>
          <a:blip r:embed="rId6"/>
          <a:stretch>
            <a:fillRect/>
          </a:stretch>
        </p:blipFill>
        <p:spPr>
          <a:xfrm>
            <a:off x="8830335" y="1518840"/>
            <a:ext cx="1757703" cy="3820313"/>
          </a:xfrm>
          <a:prstGeom prst="rect">
            <a:avLst/>
          </a:prstGeom>
        </p:spPr>
      </p:pic>
      <p:pic>
        <p:nvPicPr>
          <p:cNvPr id="19" name="Picture 18">
            <a:extLst>
              <a:ext uri="{FF2B5EF4-FFF2-40B4-BE49-F238E27FC236}">
                <a16:creationId xmlns:a16="http://schemas.microsoft.com/office/drawing/2014/main" id="{AC63CA68-2E70-2B12-7A04-1A29E9F5FAA7}"/>
              </a:ext>
            </a:extLst>
          </p:cNvPr>
          <p:cNvPicPr>
            <a:picLocks noChangeAspect="1"/>
          </p:cNvPicPr>
          <p:nvPr/>
        </p:nvPicPr>
        <p:blipFill>
          <a:blip r:embed="rId7"/>
          <a:stretch>
            <a:fillRect/>
          </a:stretch>
        </p:blipFill>
        <p:spPr>
          <a:xfrm>
            <a:off x="4982236" y="1518840"/>
            <a:ext cx="1757702" cy="3820313"/>
          </a:xfrm>
          <a:prstGeom prst="rect">
            <a:avLst/>
          </a:prstGeom>
        </p:spPr>
      </p:pic>
      <p:pic>
        <p:nvPicPr>
          <p:cNvPr id="21" name="Picture 20">
            <a:extLst>
              <a:ext uri="{FF2B5EF4-FFF2-40B4-BE49-F238E27FC236}">
                <a16:creationId xmlns:a16="http://schemas.microsoft.com/office/drawing/2014/main" id="{D4C9384A-CE96-9DD6-685A-7BE45EF4866C}"/>
              </a:ext>
            </a:extLst>
          </p:cNvPr>
          <p:cNvPicPr>
            <a:picLocks noChangeAspect="1"/>
          </p:cNvPicPr>
          <p:nvPr/>
        </p:nvPicPr>
        <p:blipFill>
          <a:blip r:embed="rId8"/>
          <a:stretch>
            <a:fillRect/>
          </a:stretch>
        </p:blipFill>
        <p:spPr>
          <a:xfrm>
            <a:off x="8812530" y="1518837"/>
            <a:ext cx="1757703" cy="3820313"/>
          </a:xfrm>
          <a:prstGeom prst="rect">
            <a:avLst/>
          </a:prstGeom>
        </p:spPr>
      </p:pic>
      <p:pic>
        <p:nvPicPr>
          <p:cNvPr id="22" name="Picture 21">
            <a:extLst>
              <a:ext uri="{FF2B5EF4-FFF2-40B4-BE49-F238E27FC236}">
                <a16:creationId xmlns:a16="http://schemas.microsoft.com/office/drawing/2014/main" id="{9426941C-EACA-7EC4-8D75-B3EE00AE4983}"/>
              </a:ext>
            </a:extLst>
          </p:cNvPr>
          <p:cNvPicPr>
            <a:picLocks noChangeAspect="1"/>
          </p:cNvPicPr>
          <p:nvPr/>
        </p:nvPicPr>
        <p:blipFill>
          <a:blip r:embed="rId9"/>
          <a:stretch>
            <a:fillRect/>
          </a:stretch>
        </p:blipFill>
        <p:spPr>
          <a:xfrm>
            <a:off x="8812529" y="1518837"/>
            <a:ext cx="1757703" cy="3820313"/>
          </a:xfrm>
          <a:prstGeom prst="rect">
            <a:avLst/>
          </a:prstGeom>
        </p:spPr>
      </p:pic>
      <p:pic>
        <p:nvPicPr>
          <p:cNvPr id="26" name="Picture 25" descr="A screenshot of a mobile phone&#10;&#10;Description automatically generated">
            <a:extLst>
              <a:ext uri="{FF2B5EF4-FFF2-40B4-BE49-F238E27FC236}">
                <a16:creationId xmlns:a16="http://schemas.microsoft.com/office/drawing/2014/main" id="{2D2FC8E7-D80E-DC9A-8B06-CC50F516E1F7}"/>
              </a:ext>
            </a:extLst>
          </p:cNvPr>
          <p:cNvPicPr>
            <a:picLocks noChangeAspect="1"/>
          </p:cNvPicPr>
          <p:nvPr/>
        </p:nvPicPr>
        <p:blipFill>
          <a:blip r:embed="rId10"/>
          <a:stretch>
            <a:fillRect/>
          </a:stretch>
        </p:blipFill>
        <p:spPr>
          <a:xfrm>
            <a:off x="6840609" y="1518837"/>
            <a:ext cx="1954946" cy="3820313"/>
          </a:xfrm>
          <a:prstGeom prst="rect">
            <a:avLst/>
          </a:prstGeom>
        </p:spPr>
      </p:pic>
      <p:pic>
        <p:nvPicPr>
          <p:cNvPr id="28" name="Picture 27" descr="A screenshot of a phone&#10;&#10;Description automatically generated">
            <a:extLst>
              <a:ext uri="{FF2B5EF4-FFF2-40B4-BE49-F238E27FC236}">
                <a16:creationId xmlns:a16="http://schemas.microsoft.com/office/drawing/2014/main" id="{2B68C1F8-2BFE-AB8E-B33E-392A9195D396}"/>
              </a:ext>
            </a:extLst>
          </p:cNvPr>
          <p:cNvPicPr>
            <a:picLocks noChangeAspect="1"/>
          </p:cNvPicPr>
          <p:nvPr/>
        </p:nvPicPr>
        <p:blipFill>
          <a:blip r:embed="rId11"/>
          <a:stretch>
            <a:fillRect/>
          </a:stretch>
        </p:blipFill>
        <p:spPr>
          <a:xfrm>
            <a:off x="4930781" y="1458017"/>
            <a:ext cx="1892332" cy="3853766"/>
          </a:xfrm>
          <a:prstGeom prst="rect">
            <a:avLst/>
          </a:prstGeom>
        </p:spPr>
      </p:pic>
      <p:pic>
        <p:nvPicPr>
          <p:cNvPr id="32" name="Picture 31" descr="A screen shot of a login page&#10;&#10;Description automatically generated">
            <a:extLst>
              <a:ext uri="{FF2B5EF4-FFF2-40B4-BE49-F238E27FC236}">
                <a16:creationId xmlns:a16="http://schemas.microsoft.com/office/drawing/2014/main" id="{4915300B-46D9-3671-CCAA-94F17FE2A456}"/>
              </a:ext>
            </a:extLst>
          </p:cNvPr>
          <p:cNvPicPr>
            <a:picLocks noChangeAspect="1"/>
          </p:cNvPicPr>
          <p:nvPr/>
        </p:nvPicPr>
        <p:blipFill>
          <a:blip r:embed="rId12"/>
          <a:stretch>
            <a:fillRect/>
          </a:stretch>
        </p:blipFill>
        <p:spPr>
          <a:xfrm>
            <a:off x="1074012" y="1518837"/>
            <a:ext cx="1875905" cy="3820313"/>
          </a:xfrm>
          <a:prstGeom prst="rect">
            <a:avLst/>
          </a:prstGeom>
        </p:spPr>
      </p:pic>
      <p:pic>
        <p:nvPicPr>
          <p:cNvPr id="36" name="Picture 35" descr="A screen shot of a phone&#10;&#10;Description automatically generated">
            <a:extLst>
              <a:ext uri="{FF2B5EF4-FFF2-40B4-BE49-F238E27FC236}">
                <a16:creationId xmlns:a16="http://schemas.microsoft.com/office/drawing/2014/main" id="{36CC70E5-4925-5446-7528-EA7CCCAD3B8B}"/>
              </a:ext>
            </a:extLst>
          </p:cNvPr>
          <p:cNvPicPr>
            <a:picLocks noChangeAspect="1"/>
          </p:cNvPicPr>
          <p:nvPr/>
        </p:nvPicPr>
        <p:blipFill>
          <a:blip r:embed="rId13"/>
          <a:stretch>
            <a:fillRect/>
          </a:stretch>
        </p:blipFill>
        <p:spPr>
          <a:xfrm>
            <a:off x="2971964" y="1505155"/>
            <a:ext cx="1875905" cy="3820313"/>
          </a:xfrm>
          <a:prstGeom prst="rect">
            <a:avLst/>
          </a:prstGeom>
        </p:spPr>
      </p:pic>
      <p:pic>
        <p:nvPicPr>
          <p:cNvPr id="38" name="Picture 37" descr="A map with a red dot&#10;&#10;Description automatically generated">
            <a:extLst>
              <a:ext uri="{FF2B5EF4-FFF2-40B4-BE49-F238E27FC236}">
                <a16:creationId xmlns:a16="http://schemas.microsoft.com/office/drawing/2014/main" id="{D34D7519-6D22-61C6-C8B7-B095CB2D6119}"/>
              </a:ext>
            </a:extLst>
          </p:cNvPr>
          <p:cNvPicPr>
            <a:picLocks noChangeAspect="1"/>
          </p:cNvPicPr>
          <p:nvPr/>
        </p:nvPicPr>
        <p:blipFill>
          <a:blip r:embed="rId14"/>
          <a:stretch>
            <a:fillRect/>
          </a:stretch>
        </p:blipFill>
        <p:spPr>
          <a:xfrm>
            <a:off x="6830067" y="1518837"/>
            <a:ext cx="1892333" cy="3853769"/>
          </a:xfrm>
          <a:prstGeom prst="rect">
            <a:avLst/>
          </a:prstGeom>
        </p:spPr>
      </p:pic>
      <p:pic>
        <p:nvPicPr>
          <p:cNvPr id="40" name="Picture 39" descr="A map with red dots&#10;&#10;Description automatically generated">
            <a:extLst>
              <a:ext uri="{FF2B5EF4-FFF2-40B4-BE49-F238E27FC236}">
                <a16:creationId xmlns:a16="http://schemas.microsoft.com/office/drawing/2014/main" id="{70B2EA35-4F71-5AEB-EFA0-5001B16FF38D}"/>
              </a:ext>
            </a:extLst>
          </p:cNvPr>
          <p:cNvPicPr>
            <a:picLocks noChangeAspect="1"/>
          </p:cNvPicPr>
          <p:nvPr/>
        </p:nvPicPr>
        <p:blipFill>
          <a:blip r:embed="rId15"/>
          <a:stretch>
            <a:fillRect/>
          </a:stretch>
        </p:blipFill>
        <p:spPr>
          <a:xfrm>
            <a:off x="4908734" y="1458016"/>
            <a:ext cx="1892332" cy="3853767"/>
          </a:xfrm>
          <a:prstGeom prst="rect">
            <a:avLst/>
          </a:prstGeom>
        </p:spPr>
      </p:pic>
      <p:pic>
        <p:nvPicPr>
          <p:cNvPr id="42" name="Picture 41" descr="A screenshot of a mobile application&#10;&#10;Description automatically generated">
            <a:extLst>
              <a:ext uri="{FF2B5EF4-FFF2-40B4-BE49-F238E27FC236}">
                <a16:creationId xmlns:a16="http://schemas.microsoft.com/office/drawing/2014/main" id="{25C4B2A6-A44D-4677-27AD-4B5CA157A198}"/>
              </a:ext>
            </a:extLst>
          </p:cNvPr>
          <p:cNvPicPr>
            <a:picLocks noChangeAspect="1"/>
          </p:cNvPicPr>
          <p:nvPr/>
        </p:nvPicPr>
        <p:blipFill>
          <a:blip r:embed="rId16"/>
          <a:stretch>
            <a:fillRect/>
          </a:stretch>
        </p:blipFill>
        <p:spPr>
          <a:xfrm>
            <a:off x="8811462" y="1458017"/>
            <a:ext cx="2003190" cy="3914590"/>
          </a:xfrm>
          <a:prstGeom prst="rect">
            <a:avLst/>
          </a:prstGeom>
        </p:spPr>
      </p:pic>
    </p:spTree>
    <p:extLst>
      <p:ext uri="{BB962C8B-B14F-4D97-AF65-F5344CB8AC3E}">
        <p14:creationId xmlns:p14="http://schemas.microsoft.com/office/powerpoint/2010/main" val="407040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5310E-61A8-EA4C-8CFB-2D8EF35AFD78}"/>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9BC51E5E-07C5-5229-674F-0A1BDA9A43C8}"/>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6. </a:t>
            </a:r>
            <a:r>
              <a:rPr lang="en-US" b="1" cap="none" dirty="0" err="1">
                <a:cs typeface="Times New Roman" panose="02020603050405020304" pitchFamily="18" charset="0"/>
              </a:rPr>
              <a:t>Balsmaic</a:t>
            </a:r>
            <a:r>
              <a:rPr lang="en-US" b="1" cap="none" dirty="0">
                <a:cs typeface="Times New Roman" panose="02020603050405020304" pitchFamily="18" charset="0"/>
              </a:rPr>
              <a:t> Walk Through</a:t>
            </a:r>
          </a:p>
        </p:txBody>
      </p:sp>
      <p:pic>
        <p:nvPicPr>
          <p:cNvPr id="6" name="Picture 5">
            <a:extLst>
              <a:ext uri="{FF2B5EF4-FFF2-40B4-BE49-F238E27FC236}">
                <a16:creationId xmlns:a16="http://schemas.microsoft.com/office/drawing/2014/main" id="{05C539A1-664E-CDE2-3FAB-85DB25DA7795}"/>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FD8C2E25-B915-3126-2562-0294E9CBDDB7}"/>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14" name="Picture 13">
            <a:extLst>
              <a:ext uri="{FF2B5EF4-FFF2-40B4-BE49-F238E27FC236}">
                <a16:creationId xmlns:a16="http://schemas.microsoft.com/office/drawing/2014/main" id="{6E786238-5143-1061-509E-A8CE8D07C7FD}"/>
              </a:ext>
            </a:extLst>
          </p:cNvPr>
          <p:cNvPicPr>
            <a:picLocks noChangeAspect="1"/>
          </p:cNvPicPr>
          <p:nvPr/>
        </p:nvPicPr>
        <p:blipFill>
          <a:blip r:embed="rId4"/>
          <a:stretch>
            <a:fillRect/>
          </a:stretch>
        </p:blipFill>
        <p:spPr>
          <a:xfrm>
            <a:off x="4982236" y="1518841"/>
            <a:ext cx="1757703" cy="3820313"/>
          </a:xfrm>
          <a:prstGeom prst="rect">
            <a:avLst/>
          </a:prstGeom>
        </p:spPr>
      </p:pic>
      <p:pic>
        <p:nvPicPr>
          <p:cNvPr id="19" name="Picture 18">
            <a:extLst>
              <a:ext uri="{FF2B5EF4-FFF2-40B4-BE49-F238E27FC236}">
                <a16:creationId xmlns:a16="http://schemas.microsoft.com/office/drawing/2014/main" id="{A099AD17-1555-260E-8DB8-E3B836691662}"/>
              </a:ext>
            </a:extLst>
          </p:cNvPr>
          <p:cNvPicPr>
            <a:picLocks noChangeAspect="1"/>
          </p:cNvPicPr>
          <p:nvPr/>
        </p:nvPicPr>
        <p:blipFill>
          <a:blip r:embed="rId5"/>
          <a:stretch>
            <a:fillRect/>
          </a:stretch>
        </p:blipFill>
        <p:spPr>
          <a:xfrm>
            <a:off x="4982236" y="1518840"/>
            <a:ext cx="1757702" cy="3820313"/>
          </a:xfrm>
          <a:prstGeom prst="rect">
            <a:avLst/>
          </a:prstGeom>
        </p:spPr>
      </p:pic>
      <p:pic>
        <p:nvPicPr>
          <p:cNvPr id="20" name="Picture 19">
            <a:extLst>
              <a:ext uri="{FF2B5EF4-FFF2-40B4-BE49-F238E27FC236}">
                <a16:creationId xmlns:a16="http://schemas.microsoft.com/office/drawing/2014/main" id="{97D54355-EDCE-0305-6006-B89178CE0E12}"/>
              </a:ext>
            </a:extLst>
          </p:cNvPr>
          <p:cNvPicPr>
            <a:picLocks noChangeAspect="1"/>
          </p:cNvPicPr>
          <p:nvPr/>
        </p:nvPicPr>
        <p:blipFill>
          <a:blip r:embed="rId6"/>
          <a:stretch>
            <a:fillRect/>
          </a:stretch>
        </p:blipFill>
        <p:spPr>
          <a:xfrm>
            <a:off x="3058184" y="1518837"/>
            <a:ext cx="1757704" cy="3820316"/>
          </a:xfrm>
          <a:prstGeom prst="rect">
            <a:avLst/>
          </a:prstGeom>
        </p:spPr>
      </p:pic>
      <p:pic>
        <p:nvPicPr>
          <p:cNvPr id="26" name="Picture 25" descr="A screenshot of a mobile phone&#10;&#10;Description automatically generated">
            <a:extLst>
              <a:ext uri="{FF2B5EF4-FFF2-40B4-BE49-F238E27FC236}">
                <a16:creationId xmlns:a16="http://schemas.microsoft.com/office/drawing/2014/main" id="{EDD9F67C-122B-26B7-DFAA-10D3F3C22F43}"/>
              </a:ext>
            </a:extLst>
          </p:cNvPr>
          <p:cNvPicPr>
            <a:picLocks noChangeAspect="1"/>
          </p:cNvPicPr>
          <p:nvPr/>
        </p:nvPicPr>
        <p:blipFill>
          <a:blip r:embed="rId7"/>
          <a:stretch>
            <a:fillRect/>
          </a:stretch>
        </p:blipFill>
        <p:spPr>
          <a:xfrm>
            <a:off x="4916752" y="1502111"/>
            <a:ext cx="1954946" cy="3820313"/>
          </a:xfrm>
          <a:prstGeom prst="rect">
            <a:avLst/>
          </a:prstGeom>
        </p:spPr>
      </p:pic>
      <p:pic>
        <p:nvPicPr>
          <p:cNvPr id="30" name="Picture 29" descr="A map with red dots&#10;&#10;Description automatically generated">
            <a:extLst>
              <a:ext uri="{FF2B5EF4-FFF2-40B4-BE49-F238E27FC236}">
                <a16:creationId xmlns:a16="http://schemas.microsoft.com/office/drawing/2014/main" id="{CA7960D1-7802-46F4-A5F9-86D99F7FC72C}"/>
              </a:ext>
            </a:extLst>
          </p:cNvPr>
          <p:cNvPicPr>
            <a:picLocks noChangeAspect="1"/>
          </p:cNvPicPr>
          <p:nvPr/>
        </p:nvPicPr>
        <p:blipFill>
          <a:blip r:embed="rId8"/>
          <a:stretch>
            <a:fillRect/>
          </a:stretch>
        </p:blipFill>
        <p:spPr>
          <a:xfrm>
            <a:off x="2957163" y="1458017"/>
            <a:ext cx="1919209" cy="3908502"/>
          </a:xfrm>
          <a:prstGeom prst="rect">
            <a:avLst/>
          </a:prstGeom>
        </p:spPr>
      </p:pic>
      <p:pic>
        <p:nvPicPr>
          <p:cNvPr id="32" name="Picture 31" descr="A screen shot of a login page&#10;&#10;Description automatically generated">
            <a:extLst>
              <a:ext uri="{FF2B5EF4-FFF2-40B4-BE49-F238E27FC236}">
                <a16:creationId xmlns:a16="http://schemas.microsoft.com/office/drawing/2014/main" id="{B009A80A-1813-1DB4-7216-87B716B338BC}"/>
              </a:ext>
            </a:extLst>
          </p:cNvPr>
          <p:cNvPicPr>
            <a:picLocks noChangeAspect="1"/>
          </p:cNvPicPr>
          <p:nvPr/>
        </p:nvPicPr>
        <p:blipFill>
          <a:blip r:embed="rId9"/>
          <a:stretch>
            <a:fillRect/>
          </a:stretch>
        </p:blipFill>
        <p:spPr>
          <a:xfrm>
            <a:off x="1074012" y="1518837"/>
            <a:ext cx="1875905" cy="3820313"/>
          </a:xfrm>
          <a:prstGeom prst="rect">
            <a:avLst/>
          </a:prstGeom>
        </p:spPr>
      </p:pic>
      <p:pic>
        <p:nvPicPr>
          <p:cNvPr id="3" name="Picture 2" descr="A screenshot of a phone&#10;&#10;Description automatically generated">
            <a:extLst>
              <a:ext uri="{FF2B5EF4-FFF2-40B4-BE49-F238E27FC236}">
                <a16:creationId xmlns:a16="http://schemas.microsoft.com/office/drawing/2014/main" id="{BBE7C2E4-3933-EA08-77AE-753319C7B617}"/>
              </a:ext>
            </a:extLst>
          </p:cNvPr>
          <p:cNvPicPr>
            <a:picLocks noChangeAspect="1"/>
          </p:cNvPicPr>
          <p:nvPr/>
        </p:nvPicPr>
        <p:blipFill>
          <a:blip r:embed="rId10"/>
          <a:stretch>
            <a:fillRect/>
          </a:stretch>
        </p:blipFill>
        <p:spPr>
          <a:xfrm>
            <a:off x="2949917" y="1485385"/>
            <a:ext cx="1875905" cy="3820313"/>
          </a:xfrm>
          <a:prstGeom prst="rect">
            <a:avLst/>
          </a:prstGeom>
        </p:spPr>
      </p:pic>
      <p:pic>
        <p:nvPicPr>
          <p:cNvPr id="5" name="Picture 4" descr="A screenshot of a phone&#10;&#10;Description automatically generated">
            <a:extLst>
              <a:ext uri="{FF2B5EF4-FFF2-40B4-BE49-F238E27FC236}">
                <a16:creationId xmlns:a16="http://schemas.microsoft.com/office/drawing/2014/main" id="{1F246A2A-D6B0-E343-CAFF-E7F4104F8118}"/>
              </a:ext>
            </a:extLst>
          </p:cNvPr>
          <p:cNvPicPr>
            <a:picLocks noChangeAspect="1"/>
          </p:cNvPicPr>
          <p:nvPr/>
        </p:nvPicPr>
        <p:blipFill>
          <a:blip r:embed="rId11"/>
          <a:stretch>
            <a:fillRect/>
          </a:stretch>
        </p:blipFill>
        <p:spPr>
          <a:xfrm>
            <a:off x="1031993" y="1485385"/>
            <a:ext cx="1892332" cy="3853766"/>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1FBE552A-E622-30A2-5B9A-CE5698B02205}"/>
              </a:ext>
            </a:extLst>
          </p:cNvPr>
          <p:cNvPicPr>
            <a:picLocks noChangeAspect="1"/>
          </p:cNvPicPr>
          <p:nvPr/>
        </p:nvPicPr>
        <p:blipFill>
          <a:blip r:embed="rId12"/>
          <a:stretch>
            <a:fillRect/>
          </a:stretch>
        </p:blipFill>
        <p:spPr>
          <a:xfrm>
            <a:off x="6871698" y="1458018"/>
            <a:ext cx="1919209" cy="3908501"/>
          </a:xfrm>
          <a:prstGeom prst="rect">
            <a:avLst/>
          </a:prstGeom>
        </p:spPr>
      </p:pic>
    </p:spTree>
    <p:extLst>
      <p:ext uri="{BB962C8B-B14F-4D97-AF65-F5344CB8AC3E}">
        <p14:creationId xmlns:p14="http://schemas.microsoft.com/office/powerpoint/2010/main" val="416471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524A7-6388-4CF5-D223-00A58DFF950E}"/>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14A1847B-DB19-D192-69E7-C7CF2B4B3C59}"/>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7. City Edition Walk Through</a:t>
            </a:r>
          </a:p>
        </p:txBody>
      </p:sp>
      <p:pic>
        <p:nvPicPr>
          <p:cNvPr id="6" name="Picture 5">
            <a:extLst>
              <a:ext uri="{FF2B5EF4-FFF2-40B4-BE49-F238E27FC236}">
                <a16:creationId xmlns:a16="http://schemas.microsoft.com/office/drawing/2014/main" id="{97FEFDE1-81BF-1517-1025-32029FB067C9}"/>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9DE6F86A-40E7-0DA1-FD6C-18BF1C322514}"/>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14" name="Picture 13">
            <a:extLst>
              <a:ext uri="{FF2B5EF4-FFF2-40B4-BE49-F238E27FC236}">
                <a16:creationId xmlns:a16="http://schemas.microsoft.com/office/drawing/2014/main" id="{A7714759-80AB-E0A7-BFF6-3C0519EE104D}"/>
              </a:ext>
            </a:extLst>
          </p:cNvPr>
          <p:cNvPicPr>
            <a:picLocks noChangeAspect="1"/>
          </p:cNvPicPr>
          <p:nvPr/>
        </p:nvPicPr>
        <p:blipFill>
          <a:blip r:embed="rId4"/>
          <a:stretch>
            <a:fillRect/>
          </a:stretch>
        </p:blipFill>
        <p:spPr>
          <a:xfrm>
            <a:off x="4982236" y="1518841"/>
            <a:ext cx="1757703" cy="3820313"/>
          </a:xfrm>
          <a:prstGeom prst="rect">
            <a:avLst/>
          </a:prstGeom>
        </p:spPr>
      </p:pic>
      <p:pic>
        <p:nvPicPr>
          <p:cNvPr id="17" name="Picture 16">
            <a:extLst>
              <a:ext uri="{FF2B5EF4-FFF2-40B4-BE49-F238E27FC236}">
                <a16:creationId xmlns:a16="http://schemas.microsoft.com/office/drawing/2014/main" id="{5203072C-D919-87D7-F733-0998229322EA}"/>
              </a:ext>
            </a:extLst>
          </p:cNvPr>
          <p:cNvPicPr>
            <a:picLocks noChangeAspect="1"/>
          </p:cNvPicPr>
          <p:nvPr/>
        </p:nvPicPr>
        <p:blipFill>
          <a:blip r:embed="rId5"/>
          <a:stretch>
            <a:fillRect/>
          </a:stretch>
        </p:blipFill>
        <p:spPr>
          <a:xfrm>
            <a:off x="6906286" y="1518840"/>
            <a:ext cx="1757702" cy="3820313"/>
          </a:xfrm>
          <a:prstGeom prst="rect">
            <a:avLst/>
          </a:prstGeom>
        </p:spPr>
      </p:pic>
      <p:pic>
        <p:nvPicPr>
          <p:cNvPr id="18" name="Picture 17">
            <a:extLst>
              <a:ext uri="{FF2B5EF4-FFF2-40B4-BE49-F238E27FC236}">
                <a16:creationId xmlns:a16="http://schemas.microsoft.com/office/drawing/2014/main" id="{92FA98DA-5927-678B-3E2D-A13A38488836}"/>
              </a:ext>
            </a:extLst>
          </p:cNvPr>
          <p:cNvPicPr>
            <a:picLocks noChangeAspect="1"/>
          </p:cNvPicPr>
          <p:nvPr/>
        </p:nvPicPr>
        <p:blipFill>
          <a:blip r:embed="rId6"/>
          <a:stretch>
            <a:fillRect/>
          </a:stretch>
        </p:blipFill>
        <p:spPr>
          <a:xfrm>
            <a:off x="8830335" y="1518840"/>
            <a:ext cx="1757703" cy="3820313"/>
          </a:xfrm>
          <a:prstGeom prst="rect">
            <a:avLst/>
          </a:prstGeom>
        </p:spPr>
      </p:pic>
      <p:pic>
        <p:nvPicPr>
          <p:cNvPr id="2" name="Picture 1">
            <a:extLst>
              <a:ext uri="{FF2B5EF4-FFF2-40B4-BE49-F238E27FC236}">
                <a16:creationId xmlns:a16="http://schemas.microsoft.com/office/drawing/2014/main" id="{526EBDAF-F8CD-5CD4-CA46-106C579C74CF}"/>
              </a:ext>
            </a:extLst>
          </p:cNvPr>
          <p:cNvPicPr>
            <a:picLocks noChangeAspect="1"/>
          </p:cNvPicPr>
          <p:nvPr/>
        </p:nvPicPr>
        <p:blipFill>
          <a:blip r:embed="rId7"/>
          <a:stretch>
            <a:fillRect/>
          </a:stretch>
        </p:blipFill>
        <p:spPr>
          <a:xfrm>
            <a:off x="1111325" y="1518840"/>
            <a:ext cx="1780513" cy="3869890"/>
          </a:xfrm>
          <a:prstGeom prst="rect">
            <a:avLst/>
          </a:prstGeom>
        </p:spPr>
      </p:pic>
      <p:pic>
        <p:nvPicPr>
          <p:cNvPr id="3" name="Picture 2">
            <a:extLst>
              <a:ext uri="{FF2B5EF4-FFF2-40B4-BE49-F238E27FC236}">
                <a16:creationId xmlns:a16="http://schemas.microsoft.com/office/drawing/2014/main" id="{36058F63-C1CC-3643-751C-0EA67EE0FBAF}"/>
              </a:ext>
            </a:extLst>
          </p:cNvPr>
          <p:cNvPicPr>
            <a:picLocks noChangeAspect="1"/>
          </p:cNvPicPr>
          <p:nvPr/>
        </p:nvPicPr>
        <p:blipFill>
          <a:blip r:embed="rId8"/>
          <a:stretch>
            <a:fillRect/>
          </a:stretch>
        </p:blipFill>
        <p:spPr>
          <a:xfrm>
            <a:off x="3058187" y="1531602"/>
            <a:ext cx="1757702" cy="3820311"/>
          </a:xfrm>
          <a:prstGeom prst="rect">
            <a:avLst/>
          </a:prstGeom>
        </p:spPr>
      </p:pic>
      <p:pic>
        <p:nvPicPr>
          <p:cNvPr id="4" name="Picture 3">
            <a:extLst>
              <a:ext uri="{FF2B5EF4-FFF2-40B4-BE49-F238E27FC236}">
                <a16:creationId xmlns:a16="http://schemas.microsoft.com/office/drawing/2014/main" id="{518534AF-CE71-0FA7-51F5-A5662AE3741E}"/>
              </a:ext>
            </a:extLst>
          </p:cNvPr>
          <p:cNvPicPr>
            <a:picLocks noChangeAspect="1"/>
          </p:cNvPicPr>
          <p:nvPr/>
        </p:nvPicPr>
        <p:blipFill>
          <a:blip r:embed="rId9"/>
          <a:stretch>
            <a:fillRect/>
          </a:stretch>
        </p:blipFill>
        <p:spPr>
          <a:xfrm>
            <a:off x="4982235" y="1543629"/>
            <a:ext cx="1757702" cy="3820311"/>
          </a:xfrm>
          <a:prstGeom prst="rect">
            <a:avLst/>
          </a:prstGeom>
        </p:spPr>
      </p:pic>
      <p:pic>
        <p:nvPicPr>
          <p:cNvPr id="5" name="Picture 4">
            <a:extLst>
              <a:ext uri="{FF2B5EF4-FFF2-40B4-BE49-F238E27FC236}">
                <a16:creationId xmlns:a16="http://schemas.microsoft.com/office/drawing/2014/main" id="{0531A1AD-D27F-8088-6F05-FFD758C7314C}"/>
              </a:ext>
            </a:extLst>
          </p:cNvPr>
          <p:cNvPicPr>
            <a:picLocks noChangeAspect="1"/>
          </p:cNvPicPr>
          <p:nvPr/>
        </p:nvPicPr>
        <p:blipFill>
          <a:blip r:embed="rId10"/>
          <a:stretch>
            <a:fillRect/>
          </a:stretch>
        </p:blipFill>
        <p:spPr>
          <a:xfrm>
            <a:off x="6894878" y="1482023"/>
            <a:ext cx="1780513" cy="3869890"/>
          </a:xfrm>
          <a:prstGeom prst="rect">
            <a:avLst/>
          </a:prstGeom>
        </p:spPr>
      </p:pic>
      <p:pic>
        <p:nvPicPr>
          <p:cNvPr id="7" name="Picture 6">
            <a:extLst>
              <a:ext uri="{FF2B5EF4-FFF2-40B4-BE49-F238E27FC236}">
                <a16:creationId xmlns:a16="http://schemas.microsoft.com/office/drawing/2014/main" id="{CCC29510-D4ED-8114-ABA8-6C330D778467}"/>
              </a:ext>
            </a:extLst>
          </p:cNvPr>
          <p:cNvPicPr>
            <a:picLocks noChangeAspect="1"/>
          </p:cNvPicPr>
          <p:nvPr/>
        </p:nvPicPr>
        <p:blipFill>
          <a:blip r:embed="rId7"/>
          <a:stretch>
            <a:fillRect/>
          </a:stretch>
        </p:blipFill>
        <p:spPr>
          <a:xfrm>
            <a:off x="8830329" y="1482022"/>
            <a:ext cx="1757703" cy="3820313"/>
          </a:xfrm>
          <a:prstGeom prst="rect">
            <a:avLst/>
          </a:prstGeom>
        </p:spPr>
      </p:pic>
      <p:pic>
        <p:nvPicPr>
          <p:cNvPr id="8" name="Picture 7">
            <a:extLst>
              <a:ext uri="{FF2B5EF4-FFF2-40B4-BE49-F238E27FC236}">
                <a16:creationId xmlns:a16="http://schemas.microsoft.com/office/drawing/2014/main" id="{310A13A9-0DD5-9927-7464-9014A6BA3640}"/>
              </a:ext>
            </a:extLst>
          </p:cNvPr>
          <p:cNvPicPr>
            <a:picLocks noChangeAspect="1"/>
          </p:cNvPicPr>
          <p:nvPr/>
        </p:nvPicPr>
        <p:blipFill>
          <a:blip r:embed="rId11"/>
          <a:stretch>
            <a:fillRect/>
          </a:stretch>
        </p:blipFill>
        <p:spPr>
          <a:xfrm>
            <a:off x="4970827" y="1518839"/>
            <a:ext cx="1757703" cy="3820314"/>
          </a:xfrm>
          <a:prstGeom prst="rect">
            <a:avLst/>
          </a:prstGeom>
        </p:spPr>
      </p:pic>
      <p:pic>
        <p:nvPicPr>
          <p:cNvPr id="9" name="Picture 8">
            <a:extLst>
              <a:ext uri="{FF2B5EF4-FFF2-40B4-BE49-F238E27FC236}">
                <a16:creationId xmlns:a16="http://schemas.microsoft.com/office/drawing/2014/main" id="{C3EEBCF8-B4AF-287F-6511-6C26D51A9450}"/>
              </a:ext>
            </a:extLst>
          </p:cNvPr>
          <p:cNvPicPr>
            <a:picLocks noChangeAspect="1"/>
          </p:cNvPicPr>
          <p:nvPr/>
        </p:nvPicPr>
        <p:blipFill>
          <a:blip r:embed="rId2"/>
          <a:stretch>
            <a:fillRect/>
          </a:stretch>
        </p:blipFill>
        <p:spPr>
          <a:xfrm>
            <a:off x="1110098" y="1518839"/>
            <a:ext cx="1757702" cy="3820312"/>
          </a:xfrm>
          <a:prstGeom prst="rect">
            <a:avLst/>
          </a:prstGeom>
        </p:spPr>
      </p:pic>
      <p:pic>
        <p:nvPicPr>
          <p:cNvPr id="10" name="Picture 9">
            <a:extLst>
              <a:ext uri="{FF2B5EF4-FFF2-40B4-BE49-F238E27FC236}">
                <a16:creationId xmlns:a16="http://schemas.microsoft.com/office/drawing/2014/main" id="{1D27632F-728E-F3A6-9960-9BB42AB55CF1}"/>
              </a:ext>
            </a:extLst>
          </p:cNvPr>
          <p:cNvPicPr>
            <a:picLocks noChangeAspect="1"/>
          </p:cNvPicPr>
          <p:nvPr/>
        </p:nvPicPr>
        <p:blipFill>
          <a:blip r:embed="rId12"/>
          <a:stretch>
            <a:fillRect/>
          </a:stretch>
        </p:blipFill>
        <p:spPr>
          <a:xfrm>
            <a:off x="3034146" y="1543630"/>
            <a:ext cx="1757702" cy="3820312"/>
          </a:xfrm>
          <a:prstGeom prst="rect">
            <a:avLst/>
          </a:prstGeom>
        </p:spPr>
      </p:pic>
      <p:pic>
        <p:nvPicPr>
          <p:cNvPr id="16" name="Picture 15">
            <a:extLst>
              <a:ext uri="{FF2B5EF4-FFF2-40B4-BE49-F238E27FC236}">
                <a16:creationId xmlns:a16="http://schemas.microsoft.com/office/drawing/2014/main" id="{41895E06-AD8A-AB73-3998-57D1D1424BAB}"/>
              </a:ext>
            </a:extLst>
          </p:cNvPr>
          <p:cNvPicPr>
            <a:picLocks noChangeAspect="1"/>
          </p:cNvPicPr>
          <p:nvPr/>
        </p:nvPicPr>
        <p:blipFill>
          <a:blip r:embed="rId13"/>
          <a:stretch>
            <a:fillRect/>
          </a:stretch>
        </p:blipFill>
        <p:spPr>
          <a:xfrm>
            <a:off x="4970827" y="1512392"/>
            <a:ext cx="1772074" cy="3851548"/>
          </a:xfrm>
          <a:prstGeom prst="rect">
            <a:avLst/>
          </a:prstGeom>
        </p:spPr>
      </p:pic>
      <p:pic>
        <p:nvPicPr>
          <p:cNvPr id="19" name="Picture 18">
            <a:extLst>
              <a:ext uri="{FF2B5EF4-FFF2-40B4-BE49-F238E27FC236}">
                <a16:creationId xmlns:a16="http://schemas.microsoft.com/office/drawing/2014/main" id="{00E60E14-920F-6E1A-769C-E449E6206DE1}"/>
              </a:ext>
            </a:extLst>
          </p:cNvPr>
          <p:cNvPicPr>
            <a:picLocks noChangeAspect="1"/>
          </p:cNvPicPr>
          <p:nvPr/>
        </p:nvPicPr>
        <p:blipFill>
          <a:blip r:embed="rId5"/>
          <a:stretch>
            <a:fillRect/>
          </a:stretch>
        </p:blipFill>
        <p:spPr>
          <a:xfrm>
            <a:off x="6870836" y="1482022"/>
            <a:ext cx="1791585" cy="3893955"/>
          </a:xfrm>
          <a:prstGeom prst="rect">
            <a:avLst/>
          </a:prstGeom>
        </p:spPr>
      </p:pic>
      <p:pic>
        <p:nvPicPr>
          <p:cNvPr id="20" name="Picture 19">
            <a:extLst>
              <a:ext uri="{FF2B5EF4-FFF2-40B4-BE49-F238E27FC236}">
                <a16:creationId xmlns:a16="http://schemas.microsoft.com/office/drawing/2014/main" id="{FEA8695F-34FD-A93F-41BC-A929FD4679C4}"/>
              </a:ext>
            </a:extLst>
          </p:cNvPr>
          <p:cNvPicPr>
            <a:picLocks noChangeAspect="1"/>
          </p:cNvPicPr>
          <p:nvPr/>
        </p:nvPicPr>
        <p:blipFill>
          <a:blip r:embed="rId14"/>
          <a:stretch>
            <a:fillRect/>
          </a:stretch>
        </p:blipFill>
        <p:spPr>
          <a:xfrm>
            <a:off x="8830329" y="1430649"/>
            <a:ext cx="1877199" cy="4080035"/>
          </a:xfrm>
          <a:prstGeom prst="rect">
            <a:avLst/>
          </a:prstGeom>
        </p:spPr>
      </p:pic>
    </p:spTree>
    <p:extLst>
      <p:ext uri="{BB962C8B-B14F-4D97-AF65-F5344CB8AC3E}">
        <p14:creationId xmlns:p14="http://schemas.microsoft.com/office/powerpoint/2010/main" val="117350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32DFE-62A6-7643-7463-B1D1F5FFD9C6}"/>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94F183F6-0D59-71B1-562E-FDE2F56CE1F7}"/>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7. City Edition Walk Through</a:t>
            </a:r>
          </a:p>
        </p:txBody>
      </p:sp>
      <p:pic>
        <p:nvPicPr>
          <p:cNvPr id="6" name="Picture 5">
            <a:extLst>
              <a:ext uri="{FF2B5EF4-FFF2-40B4-BE49-F238E27FC236}">
                <a16:creationId xmlns:a16="http://schemas.microsoft.com/office/drawing/2014/main" id="{3DE3509B-ACC3-7FC4-3553-348F2DA313BF}"/>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0BAE0DD9-D39D-5C2F-AB98-429FB54F9B2C}"/>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14" name="Picture 13">
            <a:extLst>
              <a:ext uri="{FF2B5EF4-FFF2-40B4-BE49-F238E27FC236}">
                <a16:creationId xmlns:a16="http://schemas.microsoft.com/office/drawing/2014/main" id="{B6616811-07E4-625C-1301-D046180B22A4}"/>
              </a:ext>
            </a:extLst>
          </p:cNvPr>
          <p:cNvPicPr>
            <a:picLocks noChangeAspect="1"/>
          </p:cNvPicPr>
          <p:nvPr/>
        </p:nvPicPr>
        <p:blipFill>
          <a:blip r:embed="rId4"/>
          <a:stretch>
            <a:fillRect/>
          </a:stretch>
        </p:blipFill>
        <p:spPr>
          <a:xfrm>
            <a:off x="4982236" y="1518841"/>
            <a:ext cx="1757703" cy="3820313"/>
          </a:xfrm>
          <a:prstGeom prst="rect">
            <a:avLst/>
          </a:prstGeom>
        </p:spPr>
      </p:pic>
      <p:pic>
        <p:nvPicPr>
          <p:cNvPr id="17" name="Picture 16">
            <a:extLst>
              <a:ext uri="{FF2B5EF4-FFF2-40B4-BE49-F238E27FC236}">
                <a16:creationId xmlns:a16="http://schemas.microsoft.com/office/drawing/2014/main" id="{2B4AB2EC-63AE-85A4-6C98-2563F44D75C3}"/>
              </a:ext>
            </a:extLst>
          </p:cNvPr>
          <p:cNvPicPr>
            <a:picLocks noChangeAspect="1"/>
          </p:cNvPicPr>
          <p:nvPr/>
        </p:nvPicPr>
        <p:blipFill>
          <a:blip r:embed="rId5"/>
          <a:stretch>
            <a:fillRect/>
          </a:stretch>
        </p:blipFill>
        <p:spPr>
          <a:xfrm>
            <a:off x="6906286" y="1518840"/>
            <a:ext cx="1757702" cy="3820313"/>
          </a:xfrm>
          <a:prstGeom prst="rect">
            <a:avLst/>
          </a:prstGeom>
        </p:spPr>
      </p:pic>
      <p:pic>
        <p:nvPicPr>
          <p:cNvPr id="18" name="Picture 17">
            <a:extLst>
              <a:ext uri="{FF2B5EF4-FFF2-40B4-BE49-F238E27FC236}">
                <a16:creationId xmlns:a16="http://schemas.microsoft.com/office/drawing/2014/main" id="{AED3FB91-098C-06A9-EEC6-0FB04DB22CDD}"/>
              </a:ext>
            </a:extLst>
          </p:cNvPr>
          <p:cNvPicPr>
            <a:picLocks noChangeAspect="1"/>
          </p:cNvPicPr>
          <p:nvPr/>
        </p:nvPicPr>
        <p:blipFill>
          <a:blip r:embed="rId6"/>
          <a:stretch>
            <a:fillRect/>
          </a:stretch>
        </p:blipFill>
        <p:spPr>
          <a:xfrm>
            <a:off x="8830335" y="1518840"/>
            <a:ext cx="1757703" cy="3820313"/>
          </a:xfrm>
          <a:prstGeom prst="rect">
            <a:avLst/>
          </a:prstGeom>
        </p:spPr>
      </p:pic>
      <p:pic>
        <p:nvPicPr>
          <p:cNvPr id="2" name="Picture 1">
            <a:extLst>
              <a:ext uri="{FF2B5EF4-FFF2-40B4-BE49-F238E27FC236}">
                <a16:creationId xmlns:a16="http://schemas.microsoft.com/office/drawing/2014/main" id="{37AE1434-E84C-71D6-47E8-50C4E48E1F1D}"/>
              </a:ext>
            </a:extLst>
          </p:cNvPr>
          <p:cNvPicPr>
            <a:picLocks noChangeAspect="1"/>
          </p:cNvPicPr>
          <p:nvPr/>
        </p:nvPicPr>
        <p:blipFill>
          <a:blip r:embed="rId7"/>
          <a:stretch>
            <a:fillRect/>
          </a:stretch>
        </p:blipFill>
        <p:spPr>
          <a:xfrm>
            <a:off x="1111325" y="1518840"/>
            <a:ext cx="1780513" cy="3869890"/>
          </a:xfrm>
          <a:prstGeom prst="rect">
            <a:avLst/>
          </a:prstGeom>
        </p:spPr>
      </p:pic>
      <p:pic>
        <p:nvPicPr>
          <p:cNvPr id="3" name="Picture 2">
            <a:extLst>
              <a:ext uri="{FF2B5EF4-FFF2-40B4-BE49-F238E27FC236}">
                <a16:creationId xmlns:a16="http://schemas.microsoft.com/office/drawing/2014/main" id="{D491CAF9-F13B-133E-3227-A48B8490AA3C}"/>
              </a:ext>
            </a:extLst>
          </p:cNvPr>
          <p:cNvPicPr>
            <a:picLocks noChangeAspect="1"/>
          </p:cNvPicPr>
          <p:nvPr/>
        </p:nvPicPr>
        <p:blipFill>
          <a:blip r:embed="rId8"/>
          <a:stretch>
            <a:fillRect/>
          </a:stretch>
        </p:blipFill>
        <p:spPr>
          <a:xfrm>
            <a:off x="3058187" y="1531602"/>
            <a:ext cx="1757702" cy="3820311"/>
          </a:xfrm>
          <a:prstGeom prst="rect">
            <a:avLst/>
          </a:prstGeom>
        </p:spPr>
      </p:pic>
      <p:pic>
        <p:nvPicPr>
          <p:cNvPr id="4" name="Picture 3">
            <a:extLst>
              <a:ext uri="{FF2B5EF4-FFF2-40B4-BE49-F238E27FC236}">
                <a16:creationId xmlns:a16="http://schemas.microsoft.com/office/drawing/2014/main" id="{15336E75-4180-8BF1-0949-396D93E667CA}"/>
              </a:ext>
            </a:extLst>
          </p:cNvPr>
          <p:cNvPicPr>
            <a:picLocks noChangeAspect="1"/>
          </p:cNvPicPr>
          <p:nvPr/>
        </p:nvPicPr>
        <p:blipFill>
          <a:blip r:embed="rId9"/>
          <a:stretch>
            <a:fillRect/>
          </a:stretch>
        </p:blipFill>
        <p:spPr>
          <a:xfrm>
            <a:off x="4982235" y="1543629"/>
            <a:ext cx="1757702" cy="3820311"/>
          </a:xfrm>
          <a:prstGeom prst="rect">
            <a:avLst/>
          </a:prstGeom>
        </p:spPr>
      </p:pic>
      <p:pic>
        <p:nvPicPr>
          <p:cNvPr id="5" name="Picture 4">
            <a:extLst>
              <a:ext uri="{FF2B5EF4-FFF2-40B4-BE49-F238E27FC236}">
                <a16:creationId xmlns:a16="http://schemas.microsoft.com/office/drawing/2014/main" id="{981BAFB3-0782-BD36-3EBB-C140E8AD474A}"/>
              </a:ext>
            </a:extLst>
          </p:cNvPr>
          <p:cNvPicPr>
            <a:picLocks noChangeAspect="1"/>
          </p:cNvPicPr>
          <p:nvPr/>
        </p:nvPicPr>
        <p:blipFill>
          <a:blip r:embed="rId10"/>
          <a:stretch>
            <a:fillRect/>
          </a:stretch>
        </p:blipFill>
        <p:spPr>
          <a:xfrm>
            <a:off x="6894878" y="1482023"/>
            <a:ext cx="1780513" cy="3869890"/>
          </a:xfrm>
          <a:prstGeom prst="rect">
            <a:avLst/>
          </a:prstGeom>
        </p:spPr>
      </p:pic>
      <p:pic>
        <p:nvPicPr>
          <p:cNvPr id="7" name="Picture 6">
            <a:extLst>
              <a:ext uri="{FF2B5EF4-FFF2-40B4-BE49-F238E27FC236}">
                <a16:creationId xmlns:a16="http://schemas.microsoft.com/office/drawing/2014/main" id="{F76798A0-3FB5-4A2D-E723-B8BE9338F06A}"/>
              </a:ext>
            </a:extLst>
          </p:cNvPr>
          <p:cNvPicPr>
            <a:picLocks noChangeAspect="1"/>
          </p:cNvPicPr>
          <p:nvPr/>
        </p:nvPicPr>
        <p:blipFill>
          <a:blip r:embed="rId7"/>
          <a:stretch>
            <a:fillRect/>
          </a:stretch>
        </p:blipFill>
        <p:spPr>
          <a:xfrm>
            <a:off x="8830329" y="1482022"/>
            <a:ext cx="1757703" cy="3820313"/>
          </a:xfrm>
          <a:prstGeom prst="rect">
            <a:avLst/>
          </a:prstGeom>
        </p:spPr>
      </p:pic>
      <p:pic>
        <p:nvPicPr>
          <p:cNvPr id="8" name="Picture 7">
            <a:extLst>
              <a:ext uri="{FF2B5EF4-FFF2-40B4-BE49-F238E27FC236}">
                <a16:creationId xmlns:a16="http://schemas.microsoft.com/office/drawing/2014/main" id="{26548F5C-5C88-1290-93B7-6D8A9E86D102}"/>
              </a:ext>
            </a:extLst>
          </p:cNvPr>
          <p:cNvPicPr>
            <a:picLocks noChangeAspect="1"/>
          </p:cNvPicPr>
          <p:nvPr/>
        </p:nvPicPr>
        <p:blipFill>
          <a:blip r:embed="rId11"/>
          <a:stretch>
            <a:fillRect/>
          </a:stretch>
        </p:blipFill>
        <p:spPr>
          <a:xfrm>
            <a:off x="4970827" y="1518839"/>
            <a:ext cx="1757703" cy="3820314"/>
          </a:xfrm>
          <a:prstGeom prst="rect">
            <a:avLst/>
          </a:prstGeom>
        </p:spPr>
      </p:pic>
    </p:spTree>
    <p:extLst>
      <p:ext uri="{BB962C8B-B14F-4D97-AF65-F5344CB8AC3E}">
        <p14:creationId xmlns:p14="http://schemas.microsoft.com/office/powerpoint/2010/main" val="58972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65D67-124B-FFB5-DB06-4977FC1868DD}"/>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1700AFAA-A06F-EBE1-34BB-BFE0627F4F49}"/>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7. City Edition Walk Through</a:t>
            </a:r>
          </a:p>
        </p:txBody>
      </p:sp>
      <p:pic>
        <p:nvPicPr>
          <p:cNvPr id="6" name="Picture 5">
            <a:extLst>
              <a:ext uri="{FF2B5EF4-FFF2-40B4-BE49-F238E27FC236}">
                <a16:creationId xmlns:a16="http://schemas.microsoft.com/office/drawing/2014/main" id="{673AC100-D8A1-293D-7A7C-FE2B8E1A9372}"/>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8" name="Picture 7">
            <a:extLst>
              <a:ext uri="{FF2B5EF4-FFF2-40B4-BE49-F238E27FC236}">
                <a16:creationId xmlns:a16="http://schemas.microsoft.com/office/drawing/2014/main" id="{BA955147-3B06-74F3-2D91-C0E4CE5115AA}"/>
              </a:ext>
            </a:extLst>
          </p:cNvPr>
          <p:cNvPicPr>
            <a:picLocks noChangeAspect="1"/>
          </p:cNvPicPr>
          <p:nvPr/>
        </p:nvPicPr>
        <p:blipFill>
          <a:blip r:embed="rId3"/>
          <a:stretch>
            <a:fillRect/>
          </a:stretch>
        </p:blipFill>
        <p:spPr>
          <a:xfrm>
            <a:off x="1134136" y="1518843"/>
            <a:ext cx="1757703" cy="3820314"/>
          </a:xfrm>
          <a:prstGeom prst="rect">
            <a:avLst/>
          </a:prstGeom>
        </p:spPr>
      </p:pic>
    </p:spTree>
    <p:extLst>
      <p:ext uri="{BB962C8B-B14F-4D97-AF65-F5344CB8AC3E}">
        <p14:creationId xmlns:p14="http://schemas.microsoft.com/office/powerpoint/2010/main" val="172278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EB8E9-A7F2-316A-6127-4C4FA1201D8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113E24E0-D5E2-4C6D-4399-245A43E5730C}"/>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8. University Edition Walk Through</a:t>
            </a:r>
          </a:p>
        </p:txBody>
      </p:sp>
      <p:pic>
        <p:nvPicPr>
          <p:cNvPr id="6" name="Picture 5">
            <a:extLst>
              <a:ext uri="{FF2B5EF4-FFF2-40B4-BE49-F238E27FC236}">
                <a16:creationId xmlns:a16="http://schemas.microsoft.com/office/drawing/2014/main" id="{82BF2231-E86F-7B3F-0699-2D2CA25592A7}"/>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30A8A1B6-4E3B-73D3-93CD-3182B142BFE2}"/>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14" name="Picture 13">
            <a:extLst>
              <a:ext uri="{FF2B5EF4-FFF2-40B4-BE49-F238E27FC236}">
                <a16:creationId xmlns:a16="http://schemas.microsoft.com/office/drawing/2014/main" id="{38988A34-F2C1-1C0B-7FB3-99D59C607EEB}"/>
              </a:ext>
            </a:extLst>
          </p:cNvPr>
          <p:cNvPicPr>
            <a:picLocks noChangeAspect="1"/>
          </p:cNvPicPr>
          <p:nvPr/>
        </p:nvPicPr>
        <p:blipFill>
          <a:blip r:embed="rId4"/>
          <a:stretch>
            <a:fillRect/>
          </a:stretch>
        </p:blipFill>
        <p:spPr>
          <a:xfrm>
            <a:off x="4982236" y="1518841"/>
            <a:ext cx="1757703" cy="3820313"/>
          </a:xfrm>
          <a:prstGeom prst="rect">
            <a:avLst/>
          </a:prstGeom>
        </p:spPr>
      </p:pic>
      <p:pic>
        <p:nvPicPr>
          <p:cNvPr id="17" name="Picture 16">
            <a:extLst>
              <a:ext uri="{FF2B5EF4-FFF2-40B4-BE49-F238E27FC236}">
                <a16:creationId xmlns:a16="http://schemas.microsoft.com/office/drawing/2014/main" id="{EF33DB1D-14CF-6104-EDE6-C2AE5459CFC0}"/>
              </a:ext>
            </a:extLst>
          </p:cNvPr>
          <p:cNvPicPr>
            <a:picLocks noChangeAspect="1"/>
          </p:cNvPicPr>
          <p:nvPr/>
        </p:nvPicPr>
        <p:blipFill>
          <a:blip r:embed="rId5"/>
          <a:stretch>
            <a:fillRect/>
          </a:stretch>
        </p:blipFill>
        <p:spPr>
          <a:xfrm>
            <a:off x="6906286" y="1518840"/>
            <a:ext cx="1757702" cy="3820313"/>
          </a:xfrm>
          <a:prstGeom prst="rect">
            <a:avLst/>
          </a:prstGeom>
        </p:spPr>
      </p:pic>
      <p:pic>
        <p:nvPicPr>
          <p:cNvPr id="18" name="Picture 17">
            <a:extLst>
              <a:ext uri="{FF2B5EF4-FFF2-40B4-BE49-F238E27FC236}">
                <a16:creationId xmlns:a16="http://schemas.microsoft.com/office/drawing/2014/main" id="{B0EE1339-67B7-BAAA-03D1-D1C3D208D609}"/>
              </a:ext>
            </a:extLst>
          </p:cNvPr>
          <p:cNvPicPr>
            <a:picLocks noChangeAspect="1"/>
          </p:cNvPicPr>
          <p:nvPr/>
        </p:nvPicPr>
        <p:blipFill>
          <a:blip r:embed="rId6"/>
          <a:stretch>
            <a:fillRect/>
          </a:stretch>
        </p:blipFill>
        <p:spPr>
          <a:xfrm>
            <a:off x="8830335" y="1518840"/>
            <a:ext cx="1757703" cy="3820313"/>
          </a:xfrm>
          <a:prstGeom prst="rect">
            <a:avLst/>
          </a:prstGeom>
        </p:spPr>
      </p:pic>
      <p:pic>
        <p:nvPicPr>
          <p:cNvPr id="2" name="Picture 1">
            <a:extLst>
              <a:ext uri="{FF2B5EF4-FFF2-40B4-BE49-F238E27FC236}">
                <a16:creationId xmlns:a16="http://schemas.microsoft.com/office/drawing/2014/main" id="{531F5276-C150-F5A3-5C97-7C9578973717}"/>
              </a:ext>
            </a:extLst>
          </p:cNvPr>
          <p:cNvPicPr>
            <a:picLocks noChangeAspect="1"/>
          </p:cNvPicPr>
          <p:nvPr/>
        </p:nvPicPr>
        <p:blipFill>
          <a:blip r:embed="rId7"/>
          <a:stretch>
            <a:fillRect/>
          </a:stretch>
        </p:blipFill>
        <p:spPr>
          <a:xfrm>
            <a:off x="1134137" y="1525898"/>
            <a:ext cx="1754455" cy="3813255"/>
          </a:xfrm>
          <a:prstGeom prst="rect">
            <a:avLst/>
          </a:prstGeom>
        </p:spPr>
      </p:pic>
      <p:pic>
        <p:nvPicPr>
          <p:cNvPr id="4" name="Picture 3">
            <a:extLst>
              <a:ext uri="{FF2B5EF4-FFF2-40B4-BE49-F238E27FC236}">
                <a16:creationId xmlns:a16="http://schemas.microsoft.com/office/drawing/2014/main" id="{DF9E85A3-0947-5021-29B8-7986208F09D6}"/>
              </a:ext>
            </a:extLst>
          </p:cNvPr>
          <p:cNvPicPr>
            <a:picLocks noChangeAspect="1"/>
          </p:cNvPicPr>
          <p:nvPr/>
        </p:nvPicPr>
        <p:blipFill>
          <a:blip r:embed="rId8"/>
          <a:stretch>
            <a:fillRect/>
          </a:stretch>
        </p:blipFill>
        <p:spPr>
          <a:xfrm>
            <a:off x="3054939" y="1518840"/>
            <a:ext cx="1757703" cy="3820313"/>
          </a:xfrm>
          <a:prstGeom prst="rect">
            <a:avLst/>
          </a:prstGeom>
        </p:spPr>
      </p:pic>
      <p:pic>
        <p:nvPicPr>
          <p:cNvPr id="5" name="Picture 4">
            <a:extLst>
              <a:ext uri="{FF2B5EF4-FFF2-40B4-BE49-F238E27FC236}">
                <a16:creationId xmlns:a16="http://schemas.microsoft.com/office/drawing/2014/main" id="{C9821304-488B-A43A-1C4B-BABBC01977BF}"/>
              </a:ext>
            </a:extLst>
          </p:cNvPr>
          <p:cNvPicPr>
            <a:picLocks noChangeAspect="1"/>
          </p:cNvPicPr>
          <p:nvPr/>
        </p:nvPicPr>
        <p:blipFill>
          <a:blip r:embed="rId9"/>
          <a:stretch>
            <a:fillRect/>
          </a:stretch>
        </p:blipFill>
        <p:spPr>
          <a:xfrm>
            <a:off x="4991595" y="1525898"/>
            <a:ext cx="1754455" cy="3813255"/>
          </a:xfrm>
          <a:prstGeom prst="rect">
            <a:avLst/>
          </a:prstGeom>
        </p:spPr>
      </p:pic>
      <p:pic>
        <p:nvPicPr>
          <p:cNvPr id="8" name="Picture 7">
            <a:extLst>
              <a:ext uri="{FF2B5EF4-FFF2-40B4-BE49-F238E27FC236}">
                <a16:creationId xmlns:a16="http://schemas.microsoft.com/office/drawing/2014/main" id="{CD290A58-2DDA-ED7B-D4E2-E763DDA894C4}"/>
              </a:ext>
            </a:extLst>
          </p:cNvPr>
          <p:cNvPicPr>
            <a:picLocks noChangeAspect="1"/>
          </p:cNvPicPr>
          <p:nvPr/>
        </p:nvPicPr>
        <p:blipFill>
          <a:blip r:embed="rId10"/>
          <a:stretch>
            <a:fillRect/>
          </a:stretch>
        </p:blipFill>
        <p:spPr>
          <a:xfrm>
            <a:off x="6892326" y="1525897"/>
            <a:ext cx="1754456" cy="3813255"/>
          </a:xfrm>
          <a:prstGeom prst="rect">
            <a:avLst/>
          </a:prstGeom>
        </p:spPr>
      </p:pic>
      <p:pic>
        <p:nvPicPr>
          <p:cNvPr id="9" name="Picture 8">
            <a:extLst>
              <a:ext uri="{FF2B5EF4-FFF2-40B4-BE49-F238E27FC236}">
                <a16:creationId xmlns:a16="http://schemas.microsoft.com/office/drawing/2014/main" id="{E9E71CA5-8C10-B29F-BB66-F4026ED7F93F}"/>
              </a:ext>
            </a:extLst>
          </p:cNvPr>
          <p:cNvPicPr>
            <a:picLocks noChangeAspect="1"/>
          </p:cNvPicPr>
          <p:nvPr/>
        </p:nvPicPr>
        <p:blipFill>
          <a:blip r:embed="rId11"/>
          <a:stretch>
            <a:fillRect/>
          </a:stretch>
        </p:blipFill>
        <p:spPr>
          <a:xfrm>
            <a:off x="8807018" y="1525897"/>
            <a:ext cx="1757702" cy="3820312"/>
          </a:xfrm>
          <a:prstGeom prst="rect">
            <a:avLst/>
          </a:prstGeom>
        </p:spPr>
      </p:pic>
      <p:pic>
        <p:nvPicPr>
          <p:cNvPr id="10" name="Picture 9">
            <a:extLst>
              <a:ext uri="{FF2B5EF4-FFF2-40B4-BE49-F238E27FC236}">
                <a16:creationId xmlns:a16="http://schemas.microsoft.com/office/drawing/2014/main" id="{D2B1D5C8-3B03-EF6A-33AB-3CD9B2B75B7B}"/>
              </a:ext>
            </a:extLst>
          </p:cNvPr>
          <p:cNvPicPr>
            <a:picLocks noChangeAspect="1"/>
          </p:cNvPicPr>
          <p:nvPr/>
        </p:nvPicPr>
        <p:blipFill>
          <a:blip r:embed="rId12"/>
          <a:stretch>
            <a:fillRect/>
          </a:stretch>
        </p:blipFill>
        <p:spPr>
          <a:xfrm>
            <a:off x="4972878" y="1519061"/>
            <a:ext cx="1763992" cy="3833983"/>
          </a:xfrm>
          <a:prstGeom prst="rect">
            <a:avLst/>
          </a:prstGeom>
        </p:spPr>
      </p:pic>
      <p:pic>
        <p:nvPicPr>
          <p:cNvPr id="11" name="Picture 10">
            <a:extLst>
              <a:ext uri="{FF2B5EF4-FFF2-40B4-BE49-F238E27FC236}">
                <a16:creationId xmlns:a16="http://schemas.microsoft.com/office/drawing/2014/main" id="{E215322B-1386-1666-0B9E-1177D80963D9}"/>
              </a:ext>
            </a:extLst>
          </p:cNvPr>
          <p:cNvPicPr>
            <a:picLocks noChangeAspect="1"/>
          </p:cNvPicPr>
          <p:nvPr/>
        </p:nvPicPr>
        <p:blipFill>
          <a:blip r:embed="rId13"/>
          <a:stretch>
            <a:fillRect/>
          </a:stretch>
        </p:blipFill>
        <p:spPr>
          <a:xfrm>
            <a:off x="3051692" y="1518838"/>
            <a:ext cx="1754456" cy="3813256"/>
          </a:xfrm>
          <a:prstGeom prst="rect">
            <a:avLst/>
          </a:prstGeom>
        </p:spPr>
      </p:pic>
      <p:pic>
        <p:nvPicPr>
          <p:cNvPr id="15" name="Picture 14">
            <a:extLst>
              <a:ext uri="{FF2B5EF4-FFF2-40B4-BE49-F238E27FC236}">
                <a16:creationId xmlns:a16="http://schemas.microsoft.com/office/drawing/2014/main" id="{751799E6-9FEB-F1AC-CD7A-53981F784411}"/>
              </a:ext>
            </a:extLst>
          </p:cNvPr>
          <p:cNvPicPr>
            <a:picLocks noChangeAspect="1"/>
          </p:cNvPicPr>
          <p:nvPr/>
        </p:nvPicPr>
        <p:blipFill>
          <a:blip r:embed="rId14"/>
          <a:stretch>
            <a:fillRect/>
          </a:stretch>
        </p:blipFill>
        <p:spPr>
          <a:xfrm>
            <a:off x="8783700" y="1525896"/>
            <a:ext cx="1804338" cy="3921673"/>
          </a:xfrm>
          <a:prstGeom prst="rect">
            <a:avLst/>
          </a:prstGeom>
        </p:spPr>
      </p:pic>
    </p:spTree>
    <p:extLst>
      <p:ext uri="{BB962C8B-B14F-4D97-AF65-F5344CB8AC3E}">
        <p14:creationId xmlns:p14="http://schemas.microsoft.com/office/powerpoint/2010/main" val="168938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21236-01DE-5C32-7974-FC6F77A1A205}"/>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B0FB4005-1D25-D1E0-7623-0011C97FE501}"/>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8. University Edition Walk Through</a:t>
            </a:r>
          </a:p>
        </p:txBody>
      </p:sp>
      <p:pic>
        <p:nvPicPr>
          <p:cNvPr id="6" name="Picture 5">
            <a:extLst>
              <a:ext uri="{FF2B5EF4-FFF2-40B4-BE49-F238E27FC236}">
                <a16:creationId xmlns:a16="http://schemas.microsoft.com/office/drawing/2014/main" id="{752A4898-DE35-7912-92C2-B871C9C45974}"/>
              </a:ext>
            </a:extLst>
          </p:cNvPr>
          <p:cNvPicPr>
            <a:picLocks noChangeAspect="1"/>
          </p:cNvPicPr>
          <p:nvPr/>
        </p:nvPicPr>
        <p:blipFill>
          <a:blip r:embed="rId2"/>
          <a:stretch>
            <a:fillRect/>
          </a:stretch>
        </p:blipFill>
        <p:spPr>
          <a:xfrm>
            <a:off x="1134137" y="1518843"/>
            <a:ext cx="1757702" cy="3820313"/>
          </a:xfrm>
          <a:prstGeom prst="rect">
            <a:avLst/>
          </a:prstGeom>
        </p:spPr>
      </p:pic>
      <p:pic>
        <p:nvPicPr>
          <p:cNvPr id="12" name="Picture 11">
            <a:extLst>
              <a:ext uri="{FF2B5EF4-FFF2-40B4-BE49-F238E27FC236}">
                <a16:creationId xmlns:a16="http://schemas.microsoft.com/office/drawing/2014/main" id="{67C00089-D10D-0C79-3926-7CDC3547B532}"/>
              </a:ext>
            </a:extLst>
          </p:cNvPr>
          <p:cNvPicPr>
            <a:picLocks noChangeAspect="1"/>
          </p:cNvPicPr>
          <p:nvPr/>
        </p:nvPicPr>
        <p:blipFill>
          <a:blip r:embed="rId3"/>
          <a:stretch>
            <a:fillRect/>
          </a:stretch>
        </p:blipFill>
        <p:spPr>
          <a:xfrm>
            <a:off x="3058186" y="1518842"/>
            <a:ext cx="1757703" cy="3820313"/>
          </a:xfrm>
          <a:prstGeom prst="rect">
            <a:avLst/>
          </a:prstGeom>
        </p:spPr>
      </p:pic>
      <p:pic>
        <p:nvPicPr>
          <p:cNvPr id="2" name="Picture 1">
            <a:extLst>
              <a:ext uri="{FF2B5EF4-FFF2-40B4-BE49-F238E27FC236}">
                <a16:creationId xmlns:a16="http://schemas.microsoft.com/office/drawing/2014/main" id="{5E95225C-2207-E4B3-D1CF-AC844623AA4D}"/>
              </a:ext>
            </a:extLst>
          </p:cNvPr>
          <p:cNvPicPr>
            <a:picLocks noChangeAspect="1"/>
          </p:cNvPicPr>
          <p:nvPr/>
        </p:nvPicPr>
        <p:blipFill>
          <a:blip r:embed="rId4"/>
          <a:stretch>
            <a:fillRect/>
          </a:stretch>
        </p:blipFill>
        <p:spPr>
          <a:xfrm>
            <a:off x="1134137" y="1525898"/>
            <a:ext cx="1754455" cy="3813255"/>
          </a:xfrm>
          <a:prstGeom prst="rect">
            <a:avLst/>
          </a:prstGeom>
        </p:spPr>
      </p:pic>
      <p:pic>
        <p:nvPicPr>
          <p:cNvPr id="3" name="Picture 2">
            <a:extLst>
              <a:ext uri="{FF2B5EF4-FFF2-40B4-BE49-F238E27FC236}">
                <a16:creationId xmlns:a16="http://schemas.microsoft.com/office/drawing/2014/main" id="{A5CC21C8-950E-C317-E71D-5AD85D477345}"/>
              </a:ext>
            </a:extLst>
          </p:cNvPr>
          <p:cNvPicPr>
            <a:picLocks noChangeAspect="1"/>
          </p:cNvPicPr>
          <p:nvPr/>
        </p:nvPicPr>
        <p:blipFill>
          <a:blip r:embed="rId5"/>
          <a:stretch>
            <a:fillRect/>
          </a:stretch>
        </p:blipFill>
        <p:spPr>
          <a:xfrm>
            <a:off x="1125273" y="1525895"/>
            <a:ext cx="1789883" cy="3890256"/>
          </a:xfrm>
          <a:prstGeom prst="rect">
            <a:avLst/>
          </a:prstGeom>
        </p:spPr>
      </p:pic>
      <p:pic>
        <p:nvPicPr>
          <p:cNvPr id="7" name="Picture 6">
            <a:extLst>
              <a:ext uri="{FF2B5EF4-FFF2-40B4-BE49-F238E27FC236}">
                <a16:creationId xmlns:a16="http://schemas.microsoft.com/office/drawing/2014/main" id="{DD4F74A3-BF97-0CCE-AAE5-F7E87700505F}"/>
              </a:ext>
            </a:extLst>
          </p:cNvPr>
          <p:cNvPicPr>
            <a:picLocks noChangeAspect="1"/>
          </p:cNvPicPr>
          <p:nvPr/>
        </p:nvPicPr>
        <p:blipFill>
          <a:blip r:embed="rId6"/>
          <a:stretch>
            <a:fillRect/>
          </a:stretch>
        </p:blipFill>
        <p:spPr>
          <a:xfrm>
            <a:off x="3055243" y="1490925"/>
            <a:ext cx="1789883" cy="3890256"/>
          </a:xfrm>
          <a:prstGeom prst="rect">
            <a:avLst/>
          </a:prstGeom>
        </p:spPr>
      </p:pic>
      <p:sp>
        <p:nvSpPr>
          <p:cNvPr id="10" name="TextBox 9">
            <a:extLst>
              <a:ext uri="{FF2B5EF4-FFF2-40B4-BE49-F238E27FC236}">
                <a16:creationId xmlns:a16="http://schemas.microsoft.com/office/drawing/2014/main" id="{B4AF000D-349C-9B2C-0998-ED5FD9E343A1}"/>
              </a:ext>
            </a:extLst>
          </p:cNvPr>
          <p:cNvSpPr txBox="1"/>
          <p:nvPr/>
        </p:nvSpPr>
        <p:spPr>
          <a:xfrm>
            <a:off x="5867400" y="1490925"/>
            <a:ext cx="5410200" cy="2585323"/>
          </a:xfrm>
          <a:prstGeom prst="rect">
            <a:avLst/>
          </a:prstGeom>
          <a:noFill/>
        </p:spPr>
        <p:txBody>
          <a:bodyPr wrap="square" rtlCol="0">
            <a:spAutoFit/>
          </a:bodyPr>
          <a:lstStyle/>
          <a:p>
            <a:r>
              <a:rPr lang="en-US" dirty="0"/>
              <a:t>Differences:</a:t>
            </a:r>
          </a:p>
          <a:p>
            <a:pPr marL="285750" indent="-285750">
              <a:buFont typeface="Arial" panose="020B0604020202020204" pitchFamily="34" charset="0"/>
              <a:buChar char="•"/>
            </a:pPr>
            <a:r>
              <a:rPr lang="en-US" dirty="0"/>
              <a:t>Main goal is to find an available parking spot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Electronic way for university police to monitor parking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Payment is not necessary; linked to parking pass through the university</a:t>
            </a:r>
          </a:p>
        </p:txBody>
      </p:sp>
      <p:pic>
        <p:nvPicPr>
          <p:cNvPr id="11" name="Picture 10">
            <a:extLst>
              <a:ext uri="{FF2B5EF4-FFF2-40B4-BE49-F238E27FC236}">
                <a16:creationId xmlns:a16="http://schemas.microsoft.com/office/drawing/2014/main" id="{30349ED7-74B0-1BC2-9B74-AF0AC9BFC7B8}"/>
              </a:ext>
            </a:extLst>
          </p:cNvPr>
          <p:cNvPicPr>
            <a:picLocks noChangeAspect="1"/>
          </p:cNvPicPr>
          <p:nvPr/>
        </p:nvPicPr>
        <p:blipFill>
          <a:blip r:embed="rId7"/>
          <a:stretch>
            <a:fillRect/>
          </a:stretch>
        </p:blipFill>
        <p:spPr>
          <a:xfrm>
            <a:off x="3059960" y="1490925"/>
            <a:ext cx="1805973" cy="3925226"/>
          </a:xfrm>
          <a:prstGeom prst="rect">
            <a:avLst/>
          </a:prstGeom>
        </p:spPr>
      </p:pic>
    </p:spTree>
    <p:extLst>
      <p:ext uri="{BB962C8B-B14F-4D97-AF65-F5344CB8AC3E}">
        <p14:creationId xmlns:p14="http://schemas.microsoft.com/office/powerpoint/2010/main" val="352755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8667-8B00-DD24-61AF-D45BEBD05129}"/>
              </a:ext>
            </a:extLst>
          </p:cNvPr>
          <p:cNvSpPr>
            <a:spLocks noGrp="1"/>
          </p:cNvSpPr>
          <p:nvPr>
            <p:ph type="title"/>
          </p:nvPr>
        </p:nvSpPr>
        <p:spPr/>
        <p:txBody>
          <a:bodyPr/>
          <a:lstStyle/>
          <a:p>
            <a:r>
              <a:rPr lang="en-US" b="1" cap="none" dirty="0">
                <a:cs typeface="Times New Roman" panose="02020603050405020304" pitchFamily="18" charset="0"/>
              </a:rPr>
              <a:t>9. </a:t>
            </a:r>
            <a:r>
              <a:rPr lang="en-US" b="1" dirty="0">
                <a:effectLst/>
              </a:rPr>
              <a:t>Autoencoder Architecture &amp; Training</a:t>
            </a:r>
            <a:br>
              <a:rPr lang="en-US" b="1" cap="none" dirty="0">
                <a:cs typeface="Times New Roman" panose="02020603050405020304" pitchFamily="18" charset="0"/>
              </a:rPr>
            </a:br>
            <a:r>
              <a:rPr lang="en-US" dirty="0"/>
              <a:t> </a:t>
            </a:r>
          </a:p>
        </p:txBody>
      </p:sp>
      <p:sp>
        <p:nvSpPr>
          <p:cNvPr id="3" name="Rectangle 1">
            <a:extLst>
              <a:ext uri="{FF2B5EF4-FFF2-40B4-BE49-F238E27FC236}">
                <a16:creationId xmlns:a16="http://schemas.microsoft.com/office/drawing/2014/main" id="{42892F03-8F96-2ABD-FC15-AEDA18F243DE}"/>
              </a:ext>
            </a:extLst>
          </p:cNvPr>
          <p:cNvSpPr>
            <a:spLocks noGrp="1" noChangeArrowheads="1"/>
          </p:cNvSpPr>
          <p:nvPr>
            <p:ph sz="half" idx="1"/>
          </p:nvPr>
        </p:nvSpPr>
        <p:spPr bwMode="auto">
          <a:xfrm>
            <a:off x="898344" y="1700599"/>
            <a:ext cx="9020418"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Input Layer:</a:t>
            </a:r>
            <a:r>
              <a:rPr kumimoji="0" lang="en-US" altLang="en-US" sz="1800" b="0" i="0" u="none" strike="noStrike" cap="none" normalizeH="0" baseline="0" dirty="0">
                <a:ln>
                  <a:noFill/>
                </a:ln>
                <a:solidFill>
                  <a:srgbClr val="FFFFFF"/>
                </a:solidFill>
                <a:effectLst/>
                <a:latin typeface="Century Gothic" panose="020B0502020202020204" pitchFamily="34" charset="0"/>
              </a:rPr>
              <a:t> 8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Encoder:</a:t>
            </a:r>
            <a:endParaRPr kumimoji="0" lang="en-US" altLang="en-US" sz="1800" b="0" i="0" u="none" strike="noStrike" cap="none" normalizeH="0" baseline="0" dirty="0">
              <a:ln>
                <a:noFill/>
              </a:ln>
              <a:solidFill>
                <a:srgbClr val="FFFFFF"/>
              </a:solidFill>
              <a:effectLst/>
              <a:latin typeface="Century Gothic" panose="020B0502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Hidden Layer 1: 32 units (</a:t>
            </a:r>
            <a:r>
              <a:rPr kumimoji="0" lang="en-US" altLang="en-US" sz="1800" b="0" i="0" u="none" strike="noStrike" cap="none" normalizeH="0" baseline="0" dirty="0" err="1">
                <a:ln>
                  <a:noFill/>
                </a:ln>
                <a:solidFill>
                  <a:srgbClr val="FFFFFF"/>
                </a:solidFill>
                <a:effectLst/>
                <a:latin typeface="Century Gothic" panose="020B0502020202020204" pitchFamily="34" charset="0"/>
              </a:rPr>
              <a:t>ReLU</a:t>
            </a:r>
            <a:r>
              <a:rPr kumimoji="0" lang="en-US" altLang="en-US" sz="1800" b="0" i="0" u="none" strike="noStrike" cap="none" normalizeH="0" baseline="0" dirty="0">
                <a:ln>
                  <a:noFill/>
                </a:ln>
                <a:solidFill>
                  <a:srgbClr val="FFFFFF"/>
                </a:solidFill>
                <a:effectLst/>
                <a:latin typeface="Century Gothic" panose="020B0502020202020204" pitchFamily="34" charset="0"/>
              </a:rPr>
              <a:t> activation)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Latent Space: 16 units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Decoder:</a:t>
            </a:r>
            <a:endParaRPr kumimoji="0" lang="en-US" altLang="en-US" sz="1800" b="0" i="0" u="none" strike="noStrike" cap="none" normalizeH="0" baseline="0" dirty="0">
              <a:ln>
                <a:noFill/>
              </a:ln>
              <a:solidFill>
                <a:srgbClr val="FFFFFF"/>
              </a:solidFill>
              <a:effectLst/>
              <a:latin typeface="Century Gothic" panose="020B0502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Hidden Layer: 8 units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Output Layer: 8 reconstructed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Loss Function:</a:t>
            </a:r>
            <a:r>
              <a:rPr kumimoji="0" lang="en-US" altLang="en-US" sz="1800" b="0" i="0" u="none" strike="noStrike" cap="none" normalizeH="0" baseline="0" dirty="0">
                <a:ln>
                  <a:noFill/>
                </a:ln>
                <a:solidFill>
                  <a:srgbClr val="FFFFFF"/>
                </a:solidFill>
                <a:effectLst/>
                <a:latin typeface="Century Gothic" panose="020B0502020202020204" pitchFamily="34" charset="0"/>
              </a:rPr>
              <a:t> Mean Squared Error (MSE)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Optimizer:</a:t>
            </a:r>
            <a:r>
              <a:rPr kumimoji="0" lang="en-US" altLang="en-US" sz="1800" b="0" i="0" u="none" strike="noStrike" cap="none" normalizeH="0" baseline="0" dirty="0">
                <a:ln>
                  <a:noFill/>
                </a:ln>
                <a:solidFill>
                  <a:srgbClr val="FFFFFF"/>
                </a:solidFill>
                <a:effectLst/>
                <a:latin typeface="Century Gothic" panose="020B0502020202020204" pitchFamily="34" charset="0"/>
              </a:rPr>
              <a:t> Adam (learning rate = 0.001)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Activation Function:</a:t>
            </a:r>
            <a:r>
              <a:rPr kumimoji="0" lang="en-US" altLang="en-US" sz="1800" b="0" i="0" u="none" strike="noStrike" cap="none" normalizeH="0" baseline="0" dirty="0">
                <a:ln>
                  <a:noFill/>
                </a:ln>
                <a:solidFill>
                  <a:srgbClr val="FFFFFF"/>
                </a:solidFill>
                <a:effectLst/>
                <a:latin typeface="Century Gothic" panose="020B0502020202020204" pitchFamily="34" charset="0"/>
              </a:rPr>
              <a:t> </a:t>
            </a:r>
            <a:r>
              <a:rPr kumimoji="0" lang="en-US" altLang="en-US" sz="1800" b="0" i="0" u="none" strike="noStrike" cap="none" normalizeH="0" baseline="0" dirty="0" err="1">
                <a:ln>
                  <a:noFill/>
                </a:ln>
                <a:solidFill>
                  <a:srgbClr val="FFFFFF"/>
                </a:solidFill>
                <a:effectLst/>
                <a:latin typeface="Century Gothic" panose="020B0502020202020204" pitchFamily="34" charset="0"/>
              </a:rPr>
              <a:t>ReLU</a:t>
            </a:r>
            <a:r>
              <a:rPr kumimoji="0" lang="en-US" altLang="en-US" sz="1800" b="0" i="0" u="none" strike="noStrike" cap="none" normalizeH="0" baseline="0" dirty="0">
                <a:ln>
                  <a:noFill/>
                </a:ln>
                <a:solidFill>
                  <a:srgbClr val="FFFFFF"/>
                </a:solidFill>
                <a:effectLst/>
                <a:latin typeface="Century Gothic" panose="020B0502020202020204" pitchFamily="34" charset="0"/>
              </a:rPr>
              <a:t> between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Regularization:</a:t>
            </a:r>
            <a:r>
              <a:rPr kumimoji="0" lang="en-US" altLang="en-US" sz="1800" b="0" i="0" u="none" strike="noStrike" cap="none" normalizeH="0" baseline="0" dirty="0">
                <a:ln>
                  <a:noFill/>
                </a:ln>
                <a:solidFill>
                  <a:srgbClr val="FFFFFF"/>
                </a:solidFill>
                <a:effectLst/>
                <a:latin typeface="Century Gothic" panose="020B0502020202020204" pitchFamily="34" charset="0"/>
              </a:rPr>
              <a:t> Dropout layers included but set to 0.0 due to small dataset size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FFFF"/>
                </a:solidFill>
                <a:effectLst/>
                <a:latin typeface="Century Gothic" panose="020B0502020202020204" pitchFamily="34" charset="0"/>
              </a:rPr>
              <a:t>Training Process:</a:t>
            </a:r>
            <a:endParaRPr kumimoji="0" lang="en-US" altLang="en-US" sz="1800" b="0" i="0" u="none" strike="noStrike" cap="none" normalizeH="0" baseline="0" dirty="0">
              <a:ln>
                <a:noFill/>
              </a:ln>
              <a:solidFill>
                <a:srgbClr val="FFFFFF"/>
              </a:solidFill>
              <a:effectLst/>
              <a:latin typeface="Century Gothic" panose="020B0502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Mini-batch training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Reconstruction loss computed per batch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FFFF"/>
                </a:solidFill>
                <a:effectLst/>
                <a:latin typeface="Century Gothic" panose="020B0502020202020204" pitchFamily="34" charset="0"/>
              </a:rPr>
              <a:t>Backpropagation used to update weights until convergence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entury Gothic" panose="020B0502020202020204" pitchFamily="34" charset="0"/>
            </a:endParaRPr>
          </a:p>
        </p:txBody>
      </p:sp>
      <p:pic>
        <p:nvPicPr>
          <p:cNvPr id="12291" name="Picture 3">
            <a:extLst>
              <a:ext uri="{FF2B5EF4-FFF2-40B4-BE49-F238E27FC236}">
                <a16:creationId xmlns:a16="http://schemas.microsoft.com/office/drawing/2014/main" id="{3433A199-2111-C7BC-FE04-282569016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7" t="63333" r="31678" b="20702"/>
          <a:stretch>
            <a:fillRect/>
          </a:stretch>
        </p:blipFill>
        <p:spPr bwMode="auto">
          <a:xfrm>
            <a:off x="6319003" y="3006382"/>
            <a:ext cx="5614737" cy="109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13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5A83-898F-3B68-FA91-D55E5E76E3FD}"/>
              </a:ext>
            </a:extLst>
          </p:cNvPr>
          <p:cNvSpPr>
            <a:spLocks noGrp="1"/>
          </p:cNvSpPr>
          <p:nvPr>
            <p:ph type="title"/>
          </p:nvPr>
        </p:nvSpPr>
        <p:spPr/>
        <p:txBody>
          <a:bodyPr/>
          <a:lstStyle/>
          <a:p>
            <a:pPr algn="ctr"/>
            <a:r>
              <a:rPr lang="en-US" b="1" cap="none" dirty="0"/>
              <a:t>Table Of Content</a:t>
            </a:r>
          </a:p>
        </p:txBody>
      </p:sp>
      <p:sp>
        <p:nvSpPr>
          <p:cNvPr id="9" name="Title 1">
            <a:extLst>
              <a:ext uri="{FF2B5EF4-FFF2-40B4-BE49-F238E27FC236}">
                <a16:creationId xmlns:a16="http://schemas.microsoft.com/office/drawing/2014/main" id="{2EEA58AD-151E-F8E2-48A4-280AEF66A259}"/>
              </a:ext>
            </a:extLst>
          </p:cNvPr>
          <p:cNvSpPr txBox="1">
            <a:spLocks/>
          </p:cNvSpPr>
          <p:nvPr/>
        </p:nvSpPr>
        <p:spPr>
          <a:xfrm>
            <a:off x="1251532" y="1981200"/>
            <a:ext cx="9905998" cy="4267200"/>
          </a:xfrm>
          <a:prstGeom prst="rect">
            <a:avLst/>
          </a:prstGeom>
          <a:ln w="38100">
            <a:solidFill>
              <a:schemeClr val="tx1"/>
            </a:solidFill>
          </a:ln>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b="1" cap="none" dirty="0"/>
          </a:p>
        </p:txBody>
      </p:sp>
      <p:sp>
        <p:nvSpPr>
          <p:cNvPr id="11" name="TextBox 10">
            <a:extLst>
              <a:ext uri="{FF2B5EF4-FFF2-40B4-BE49-F238E27FC236}">
                <a16:creationId xmlns:a16="http://schemas.microsoft.com/office/drawing/2014/main" id="{9300D3A9-5727-5396-A387-6D62C71752D9}"/>
              </a:ext>
            </a:extLst>
          </p:cNvPr>
          <p:cNvSpPr txBox="1"/>
          <p:nvPr/>
        </p:nvSpPr>
        <p:spPr>
          <a:xfrm>
            <a:off x="1570554" y="2182417"/>
            <a:ext cx="4019550" cy="4431983"/>
          </a:xfrm>
          <a:prstGeom prst="rect">
            <a:avLst/>
          </a:prstGeom>
          <a:noFill/>
        </p:spPr>
        <p:txBody>
          <a:bodyPr wrap="square" rtlCol="0">
            <a:spAutoFit/>
          </a:bodyPr>
          <a:lstStyle/>
          <a:p>
            <a:pPr marL="342900" indent="-342900">
              <a:buAutoNum type="arabicPeriod"/>
            </a:pPr>
            <a:r>
              <a:rPr lang="en-US" sz="2600" dirty="0"/>
              <a:t>Problem </a:t>
            </a:r>
          </a:p>
          <a:p>
            <a:pPr marL="342900" indent="-342900">
              <a:buAutoNum type="arabicPeriod"/>
            </a:pPr>
            <a:r>
              <a:rPr lang="en-US" sz="2600" dirty="0"/>
              <a:t>Storyboard</a:t>
            </a:r>
          </a:p>
          <a:p>
            <a:pPr marL="342900" indent="-342900">
              <a:buAutoNum type="arabicPeriod"/>
            </a:pPr>
            <a:r>
              <a:rPr lang="en-US" sz="2600" dirty="0"/>
              <a:t>Goal</a:t>
            </a:r>
          </a:p>
          <a:p>
            <a:pPr marL="342900" indent="-342900">
              <a:buAutoNum type="arabicPeriod"/>
            </a:pPr>
            <a:r>
              <a:rPr lang="en-US" sz="2600" dirty="0"/>
              <a:t>Research/ Existing Apps</a:t>
            </a:r>
          </a:p>
          <a:p>
            <a:pPr marL="342900" indent="-342900">
              <a:buAutoNum type="arabicPeriod"/>
            </a:pPr>
            <a:r>
              <a:rPr lang="en-US" sz="2600" dirty="0"/>
              <a:t> Experiment </a:t>
            </a:r>
          </a:p>
          <a:p>
            <a:r>
              <a:rPr lang="en-US" sz="2600" dirty="0"/>
              <a:t>6.Balsmaic Walk</a:t>
            </a:r>
          </a:p>
          <a:p>
            <a:r>
              <a:rPr lang="en-US" sz="2600" dirty="0"/>
              <a:t>7.App Walk Through</a:t>
            </a:r>
          </a:p>
          <a:p>
            <a:endParaRPr lang="en-US" sz="2800" dirty="0"/>
          </a:p>
          <a:p>
            <a:endParaRPr lang="en-US" sz="2800" dirty="0"/>
          </a:p>
          <a:p>
            <a:endParaRPr lang="en-US" dirty="0"/>
          </a:p>
        </p:txBody>
      </p:sp>
      <p:sp>
        <p:nvSpPr>
          <p:cNvPr id="12" name="TextBox 11">
            <a:extLst>
              <a:ext uri="{FF2B5EF4-FFF2-40B4-BE49-F238E27FC236}">
                <a16:creationId xmlns:a16="http://schemas.microsoft.com/office/drawing/2014/main" id="{68B10569-9B04-2CDB-5217-F9093A1DAB92}"/>
              </a:ext>
            </a:extLst>
          </p:cNvPr>
          <p:cNvSpPr txBox="1"/>
          <p:nvPr/>
        </p:nvSpPr>
        <p:spPr>
          <a:xfrm>
            <a:off x="5909125" y="2056435"/>
            <a:ext cx="5138285" cy="4401205"/>
          </a:xfrm>
          <a:prstGeom prst="rect">
            <a:avLst/>
          </a:prstGeom>
          <a:noFill/>
        </p:spPr>
        <p:txBody>
          <a:bodyPr wrap="square" rtlCol="0">
            <a:spAutoFit/>
          </a:bodyPr>
          <a:lstStyle/>
          <a:p>
            <a:r>
              <a:rPr lang="en-US" sz="2600" dirty="0"/>
              <a:t>8. University Edition</a:t>
            </a:r>
          </a:p>
          <a:p>
            <a:r>
              <a:rPr lang="en-US" sz="2600" dirty="0">
                <a:cs typeface="Times New Roman" panose="02020603050405020304" pitchFamily="18" charset="0"/>
              </a:rPr>
              <a:t>9. </a:t>
            </a:r>
            <a:r>
              <a:rPr lang="en-US" sz="2600" dirty="0"/>
              <a:t>Autoencoder Architecture &amp; Training</a:t>
            </a:r>
          </a:p>
          <a:p>
            <a:r>
              <a:rPr lang="en-US" sz="2600" dirty="0">
                <a:cs typeface="Times New Roman" panose="02020603050405020304" pitchFamily="18" charset="0"/>
              </a:rPr>
              <a:t>10. </a:t>
            </a:r>
            <a:r>
              <a:rPr lang="en-US" sz="2600" dirty="0"/>
              <a:t>Autoencoder Training Loss Curve</a:t>
            </a:r>
          </a:p>
          <a:p>
            <a:r>
              <a:rPr lang="en-US" sz="2600" dirty="0">
                <a:cs typeface="Times New Roman" panose="02020603050405020304" pitchFamily="18" charset="0"/>
              </a:rPr>
              <a:t>11. </a:t>
            </a:r>
            <a:r>
              <a:rPr lang="en-US" sz="2600" dirty="0"/>
              <a:t>ROC Curve (Rule-Based Anomaly Labels)</a:t>
            </a:r>
          </a:p>
          <a:p>
            <a:r>
              <a:rPr lang="en-US" sz="2600" dirty="0">
                <a:cs typeface="Times New Roman" panose="02020603050405020304" pitchFamily="18" charset="0"/>
              </a:rPr>
              <a:t>12. </a:t>
            </a:r>
            <a:r>
              <a:rPr lang="en-US" sz="2600" dirty="0"/>
              <a:t>Precision–Recall Curve</a:t>
            </a:r>
            <a:br>
              <a:rPr lang="en-US" sz="2600" dirty="0"/>
            </a:br>
            <a:r>
              <a:rPr lang="en-US" sz="2600" dirty="0"/>
              <a:t>(Rule-Based Anomaly Labels)</a:t>
            </a:r>
            <a:br>
              <a:rPr lang="en-US" sz="2600" dirty="0">
                <a:cs typeface="Times New Roman" panose="02020603050405020304" pitchFamily="18" charset="0"/>
              </a:rPr>
            </a:br>
            <a:r>
              <a:rPr lang="en-US" sz="2800" dirty="0"/>
              <a:t> </a:t>
            </a:r>
          </a:p>
          <a:p>
            <a:endParaRPr lang="en-US" dirty="0"/>
          </a:p>
        </p:txBody>
      </p:sp>
    </p:spTree>
    <p:extLst>
      <p:ext uri="{BB962C8B-B14F-4D97-AF65-F5344CB8AC3E}">
        <p14:creationId xmlns:p14="http://schemas.microsoft.com/office/powerpoint/2010/main" val="2307495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1CAB9-4335-C9DA-0A4C-8C8B24CC4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8AC3F-260D-75A2-EB0E-3A366915C953}"/>
              </a:ext>
            </a:extLst>
          </p:cNvPr>
          <p:cNvSpPr>
            <a:spLocks noGrp="1"/>
          </p:cNvSpPr>
          <p:nvPr>
            <p:ph type="title"/>
          </p:nvPr>
        </p:nvSpPr>
        <p:spPr/>
        <p:txBody>
          <a:bodyPr/>
          <a:lstStyle/>
          <a:p>
            <a:r>
              <a:rPr lang="en-US" b="1" cap="none" dirty="0">
                <a:cs typeface="Times New Roman" panose="02020603050405020304" pitchFamily="18" charset="0"/>
              </a:rPr>
              <a:t>10. </a:t>
            </a:r>
            <a:r>
              <a:rPr lang="en-US" b="1" dirty="0">
                <a:effectLst/>
              </a:rPr>
              <a:t>Autoencoder Training Loss Curve</a:t>
            </a:r>
            <a:br>
              <a:rPr lang="en-US" b="1" cap="none" dirty="0">
                <a:cs typeface="Times New Roman" panose="02020603050405020304" pitchFamily="18" charset="0"/>
              </a:rPr>
            </a:br>
            <a:r>
              <a:rPr lang="en-US" dirty="0"/>
              <a:t> </a:t>
            </a:r>
          </a:p>
        </p:txBody>
      </p:sp>
      <p:pic>
        <p:nvPicPr>
          <p:cNvPr id="5" name="Content Placeholder 4">
            <a:extLst>
              <a:ext uri="{FF2B5EF4-FFF2-40B4-BE49-F238E27FC236}">
                <a16:creationId xmlns:a16="http://schemas.microsoft.com/office/drawing/2014/main" id="{3033D5F3-9941-AD9F-DAF3-3BDE7BCC4E66}"/>
              </a:ext>
            </a:extLst>
          </p:cNvPr>
          <p:cNvPicPr>
            <a:picLocks noGrp="1" noChangeAspect="1"/>
          </p:cNvPicPr>
          <p:nvPr>
            <p:ph sz="half" idx="1"/>
          </p:nvPr>
        </p:nvPicPr>
        <p:blipFill>
          <a:blip r:embed="rId2"/>
          <a:stretch>
            <a:fillRect/>
          </a:stretch>
        </p:blipFill>
        <p:spPr>
          <a:xfrm>
            <a:off x="608012" y="2820136"/>
            <a:ext cx="4876800" cy="2767117"/>
          </a:xfrm>
        </p:spPr>
      </p:pic>
      <p:sp>
        <p:nvSpPr>
          <p:cNvPr id="6" name="Rectangle 1">
            <a:extLst>
              <a:ext uri="{FF2B5EF4-FFF2-40B4-BE49-F238E27FC236}">
                <a16:creationId xmlns:a16="http://schemas.microsoft.com/office/drawing/2014/main" id="{3284BBAF-0F6F-DD06-F8D0-91A0899B8E19}"/>
              </a:ext>
            </a:extLst>
          </p:cNvPr>
          <p:cNvSpPr>
            <a:spLocks noGrp="1" noChangeArrowheads="1"/>
          </p:cNvSpPr>
          <p:nvPr>
            <p:ph sz="half" idx="2"/>
          </p:nvPr>
        </p:nvSpPr>
        <p:spPr bwMode="auto">
          <a:xfrm>
            <a:off x="6094412" y="2164676"/>
            <a:ext cx="5489576" cy="407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effectLst/>
              </a:rPr>
              <a:t>•Displays Mean Squared Error (MSE) across 2,000 training epochs</a:t>
            </a:r>
          </a:p>
          <a:p>
            <a:r>
              <a:rPr lang="en-US" dirty="0">
                <a:effectLst/>
              </a:rPr>
              <a:t>•Rapid loss reduction during early epochs indicates efficient learning</a:t>
            </a:r>
          </a:p>
          <a:p>
            <a:r>
              <a:rPr lang="en-US" dirty="0">
                <a:effectLst/>
              </a:rPr>
              <a:t>•Smooth convergence toward near-zero loss shows stable training behavior</a:t>
            </a:r>
          </a:p>
          <a:p>
            <a:r>
              <a:rPr lang="en-US" dirty="0">
                <a:effectLst/>
              </a:rPr>
              <a:t>•No signs of oscillation or divergence, suggesting appropriate learning rate</a:t>
            </a:r>
          </a:p>
          <a:p>
            <a:r>
              <a:rPr lang="en-US" dirty="0">
                <a:effectLst/>
              </a:rPr>
              <a:t>•Low final reconstruction error is expected given the low-dimensional dataset</a:t>
            </a:r>
          </a:p>
          <a:p>
            <a:r>
              <a:rPr lang="en-US" dirty="0">
                <a:effectLst/>
              </a:rPr>
              <a:t>•Confirms that the autoencoder successfully learned dominant patterns in the data</a:t>
            </a:r>
          </a:p>
        </p:txBody>
      </p:sp>
    </p:spTree>
    <p:extLst>
      <p:ext uri="{BB962C8B-B14F-4D97-AF65-F5344CB8AC3E}">
        <p14:creationId xmlns:p14="http://schemas.microsoft.com/office/powerpoint/2010/main" val="55992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6F2C-149E-8FD4-271A-8F669660D49F}"/>
              </a:ext>
            </a:extLst>
          </p:cNvPr>
          <p:cNvSpPr>
            <a:spLocks noGrp="1"/>
          </p:cNvSpPr>
          <p:nvPr>
            <p:ph type="title"/>
          </p:nvPr>
        </p:nvSpPr>
        <p:spPr/>
        <p:txBody>
          <a:bodyPr/>
          <a:lstStyle/>
          <a:p>
            <a:r>
              <a:rPr lang="en-US" b="1" cap="none" dirty="0">
                <a:cs typeface="Times New Roman" panose="02020603050405020304" pitchFamily="18" charset="0"/>
              </a:rPr>
              <a:t>11. </a:t>
            </a:r>
            <a:r>
              <a:rPr lang="en-US" b="1" dirty="0">
                <a:effectLst/>
              </a:rPr>
              <a:t>ROC Curve (Rule-Based Anomaly Labels)</a:t>
            </a:r>
            <a:endParaRPr lang="en-US" b="1" dirty="0"/>
          </a:p>
        </p:txBody>
      </p:sp>
      <p:pic>
        <p:nvPicPr>
          <p:cNvPr id="5" name="Content Placeholder 4">
            <a:extLst>
              <a:ext uri="{FF2B5EF4-FFF2-40B4-BE49-F238E27FC236}">
                <a16:creationId xmlns:a16="http://schemas.microsoft.com/office/drawing/2014/main" id="{141943E3-14A8-5A6D-11A3-EB8DB8C29E92}"/>
              </a:ext>
            </a:extLst>
          </p:cNvPr>
          <p:cNvPicPr>
            <a:picLocks noGrp="1" noChangeAspect="1"/>
          </p:cNvPicPr>
          <p:nvPr>
            <p:ph sz="half" idx="1"/>
          </p:nvPr>
        </p:nvPicPr>
        <p:blipFill>
          <a:blip r:embed="rId2"/>
          <a:stretch>
            <a:fillRect/>
          </a:stretch>
        </p:blipFill>
        <p:spPr>
          <a:xfrm>
            <a:off x="1419206" y="2248602"/>
            <a:ext cx="4101919" cy="3655452"/>
          </a:xfrm>
        </p:spPr>
      </p:pic>
      <p:sp>
        <p:nvSpPr>
          <p:cNvPr id="8" name="Content Placeholder 7">
            <a:extLst>
              <a:ext uri="{FF2B5EF4-FFF2-40B4-BE49-F238E27FC236}">
                <a16:creationId xmlns:a16="http://schemas.microsoft.com/office/drawing/2014/main" id="{2B363E6D-7DE3-E993-68F3-51E9981B2550}"/>
              </a:ext>
            </a:extLst>
          </p:cNvPr>
          <p:cNvSpPr>
            <a:spLocks noGrp="1"/>
          </p:cNvSpPr>
          <p:nvPr>
            <p:ph sz="half" idx="2"/>
          </p:nvPr>
        </p:nvSpPr>
        <p:spPr>
          <a:xfrm>
            <a:off x="6170611" y="2322654"/>
            <a:ext cx="4876800" cy="3581400"/>
          </a:xfrm>
        </p:spPr>
        <p:txBody>
          <a:bodyPr>
            <a:normAutofit fontScale="55000" lnSpcReduction="20000"/>
          </a:bodyPr>
          <a:lstStyle/>
          <a:p>
            <a:r>
              <a:rPr lang="en-US" sz="2900" dirty="0">
                <a:effectLst/>
              </a:rPr>
              <a:t>Evaluates alignment between reconstruction error and rule-based anomaly labels</a:t>
            </a:r>
          </a:p>
          <a:p>
            <a:r>
              <a:rPr lang="en-US" sz="2900" dirty="0">
                <a:effectLst/>
              </a:rPr>
              <a:t>Observed ROC AUC ≈ </a:t>
            </a:r>
            <a:r>
              <a:rPr lang="en-US" sz="2900" b="1" dirty="0">
                <a:effectLst/>
              </a:rPr>
              <a:t>0.40</a:t>
            </a:r>
            <a:r>
              <a:rPr lang="en-US" sz="2900" dirty="0">
                <a:effectLst/>
              </a:rPr>
              <a:t>, indicating weak separability</a:t>
            </a:r>
          </a:p>
          <a:p>
            <a:r>
              <a:rPr lang="en-US" sz="2900" dirty="0">
                <a:effectLst/>
              </a:rPr>
              <a:t>Performance reflects the unsupervised nature of the autoencoder</a:t>
            </a:r>
          </a:p>
          <a:p>
            <a:r>
              <a:rPr lang="en-US" sz="2900" dirty="0">
                <a:effectLst/>
              </a:rPr>
              <a:t>Rule-based labels capture semantic inconsistencies, not statistical rarity</a:t>
            </a:r>
          </a:p>
          <a:p>
            <a:r>
              <a:rPr lang="en-US" sz="2900" dirty="0">
                <a:effectLst/>
              </a:rPr>
              <a:t>Low AUC highlights the conceptual mismatch between learned anomalies and logical rules</a:t>
            </a:r>
          </a:p>
          <a:p>
            <a:r>
              <a:rPr lang="en-US" sz="2900" dirty="0">
                <a:effectLst/>
              </a:rPr>
              <a:t>Demonstrates that reconstruction error alone is not sufficient for semantic classification</a:t>
            </a:r>
          </a:p>
          <a:p>
            <a:endParaRPr lang="en-US" dirty="0"/>
          </a:p>
        </p:txBody>
      </p:sp>
    </p:spTree>
    <p:extLst>
      <p:ext uri="{BB962C8B-B14F-4D97-AF65-F5344CB8AC3E}">
        <p14:creationId xmlns:p14="http://schemas.microsoft.com/office/powerpoint/2010/main" val="226127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AC41-5AB8-F900-CC29-F0249BEF26A8}"/>
              </a:ext>
            </a:extLst>
          </p:cNvPr>
          <p:cNvSpPr>
            <a:spLocks noGrp="1"/>
          </p:cNvSpPr>
          <p:nvPr>
            <p:ph type="title"/>
          </p:nvPr>
        </p:nvSpPr>
        <p:spPr/>
        <p:txBody>
          <a:bodyPr/>
          <a:lstStyle/>
          <a:p>
            <a:r>
              <a:rPr lang="en-US" b="1" cap="none" dirty="0">
                <a:cs typeface="Times New Roman" panose="02020603050405020304" pitchFamily="18" charset="0"/>
              </a:rPr>
              <a:t>12. </a:t>
            </a:r>
            <a:r>
              <a:rPr lang="en-US" b="1" dirty="0">
                <a:effectLst/>
              </a:rPr>
              <a:t>Precision–Recall Curve</a:t>
            </a:r>
            <a:br>
              <a:rPr lang="en-US" b="1" dirty="0">
                <a:effectLst/>
              </a:rPr>
            </a:br>
            <a:r>
              <a:rPr lang="en-US" b="1" dirty="0">
                <a:effectLst/>
              </a:rPr>
              <a:t>(Rule-Based Anomaly Labels)</a:t>
            </a:r>
            <a:endParaRPr lang="en-US" b="1" dirty="0"/>
          </a:p>
        </p:txBody>
      </p:sp>
      <p:sp>
        <p:nvSpPr>
          <p:cNvPr id="4" name="Content Placeholder 3">
            <a:extLst>
              <a:ext uri="{FF2B5EF4-FFF2-40B4-BE49-F238E27FC236}">
                <a16:creationId xmlns:a16="http://schemas.microsoft.com/office/drawing/2014/main" id="{E3BABC8E-9A6D-DC6D-B432-08F6036122CD}"/>
              </a:ext>
            </a:extLst>
          </p:cNvPr>
          <p:cNvSpPr>
            <a:spLocks noGrp="1"/>
          </p:cNvSpPr>
          <p:nvPr>
            <p:ph sz="half" idx="2"/>
          </p:nvPr>
        </p:nvSpPr>
        <p:spPr>
          <a:xfrm>
            <a:off x="5863884" y="2670048"/>
            <a:ext cx="4876800" cy="3124200"/>
          </a:xfrm>
        </p:spPr>
        <p:txBody>
          <a:bodyPr>
            <a:normAutofit fontScale="85000" lnSpcReduction="20000"/>
          </a:bodyPr>
          <a:lstStyle/>
          <a:p>
            <a:r>
              <a:rPr lang="en-US" dirty="0">
                <a:effectLst/>
              </a:rPr>
              <a:t>Achieved Average Precision (AP) ≈ </a:t>
            </a:r>
            <a:r>
              <a:rPr lang="en-US" b="1" dirty="0">
                <a:effectLst/>
              </a:rPr>
              <a:t>0.81</a:t>
            </a:r>
            <a:r>
              <a:rPr lang="en-US" dirty="0">
                <a:effectLst/>
              </a:rPr>
              <a:t>, indicating high precision</a:t>
            </a:r>
          </a:p>
          <a:p>
            <a:r>
              <a:rPr lang="en-US" dirty="0">
                <a:effectLst/>
              </a:rPr>
              <a:t>High precision shows flagged anomalies are usually meaningful inconsistencies</a:t>
            </a:r>
          </a:p>
          <a:p>
            <a:r>
              <a:rPr lang="en-US" dirty="0">
                <a:effectLst/>
              </a:rPr>
              <a:t>Conservative detection behavior prioritizes correctness over coverage</a:t>
            </a:r>
          </a:p>
          <a:p>
            <a:r>
              <a:rPr lang="en-US" dirty="0">
                <a:effectLst/>
              </a:rPr>
              <a:t>Lower recall reflects missed anomalies that are not statistically rare</a:t>
            </a:r>
          </a:p>
          <a:p>
            <a:r>
              <a:rPr lang="en-US" dirty="0">
                <a:effectLst/>
              </a:rPr>
              <a:t>Precision–Recall is more informative than ROC under class imbalance</a:t>
            </a:r>
          </a:p>
          <a:p>
            <a:r>
              <a:rPr lang="en-US" dirty="0">
                <a:effectLst/>
              </a:rPr>
              <a:t>Supports the use of the model as a </a:t>
            </a:r>
            <a:r>
              <a:rPr lang="en-US" b="1" dirty="0">
                <a:effectLst/>
              </a:rPr>
              <a:t>screening and quality-control tool</a:t>
            </a:r>
            <a:endParaRPr lang="en-US" dirty="0">
              <a:effectLst/>
            </a:endParaRPr>
          </a:p>
          <a:p>
            <a:endParaRPr lang="en-US" dirty="0"/>
          </a:p>
        </p:txBody>
      </p:sp>
      <p:pic>
        <p:nvPicPr>
          <p:cNvPr id="5" name="Content Placeholder 5">
            <a:extLst>
              <a:ext uri="{FF2B5EF4-FFF2-40B4-BE49-F238E27FC236}">
                <a16:creationId xmlns:a16="http://schemas.microsoft.com/office/drawing/2014/main" id="{4E4453D9-17E4-973A-C2ED-E58275C72DFA}"/>
              </a:ext>
            </a:extLst>
          </p:cNvPr>
          <p:cNvPicPr>
            <a:picLocks noGrp="1" noChangeAspect="1"/>
          </p:cNvPicPr>
          <p:nvPr>
            <p:ph sz="half" idx="1"/>
          </p:nvPr>
        </p:nvPicPr>
        <p:blipFill>
          <a:blip r:embed="rId2"/>
          <a:stretch>
            <a:fillRect/>
          </a:stretch>
        </p:blipFill>
        <p:spPr>
          <a:xfrm>
            <a:off x="1311849" y="2270051"/>
            <a:ext cx="3954632" cy="3524197"/>
          </a:xfrm>
        </p:spPr>
      </p:pic>
    </p:spTree>
    <p:extLst>
      <p:ext uri="{BB962C8B-B14F-4D97-AF65-F5344CB8AC3E}">
        <p14:creationId xmlns:p14="http://schemas.microsoft.com/office/powerpoint/2010/main" val="406034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CEA9-23CA-E9D0-6EBB-A603F3953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088C3-3F29-72DB-F4A1-8786754B4B7E}"/>
              </a:ext>
            </a:extLst>
          </p:cNvPr>
          <p:cNvSpPr>
            <a:spLocks noGrp="1"/>
          </p:cNvSpPr>
          <p:nvPr>
            <p:ph type="title"/>
          </p:nvPr>
        </p:nvSpPr>
        <p:spPr/>
        <p:txBody>
          <a:bodyPr/>
          <a:lstStyle/>
          <a:p>
            <a:pPr algn="ctr"/>
            <a:r>
              <a:rPr lang="en-US" b="1" cap="none" dirty="0"/>
              <a:t>1. Problem</a:t>
            </a:r>
          </a:p>
        </p:txBody>
      </p:sp>
      <p:sp>
        <p:nvSpPr>
          <p:cNvPr id="10" name="TextBox 9">
            <a:extLst>
              <a:ext uri="{FF2B5EF4-FFF2-40B4-BE49-F238E27FC236}">
                <a16:creationId xmlns:a16="http://schemas.microsoft.com/office/drawing/2014/main" id="{EE864239-5CC2-156A-293C-B37B1FAE68EC}"/>
              </a:ext>
            </a:extLst>
          </p:cNvPr>
          <p:cNvSpPr txBox="1"/>
          <p:nvPr/>
        </p:nvSpPr>
        <p:spPr>
          <a:xfrm>
            <a:off x="3252867" y="2083633"/>
            <a:ext cx="5681272" cy="5693866"/>
          </a:xfrm>
          <a:prstGeom prst="rect">
            <a:avLst/>
          </a:prstGeom>
          <a:noFill/>
        </p:spPr>
        <p:txBody>
          <a:bodyPr wrap="square" rtlCol="0">
            <a:spAutoFit/>
          </a:bodyPr>
          <a:lstStyle/>
          <a:p>
            <a:pPr marL="285750" indent="-285750">
              <a:buFont typeface="Arial" panose="020B0604020202020204" pitchFamily="34" charset="0"/>
              <a:buChar char="•"/>
            </a:pPr>
            <a:r>
              <a:rPr lang="en-US" sz="2000" dirty="0"/>
              <a:t>Finding a parking spot in NYC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Saving time finding a parking spot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Finding a parking spot that is not too far from the targeted location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Paying the meter easily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Being able to extend meter time if need be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8795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1B52-F4BA-4AAB-409C-340C15C7A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E1B45-1709-DF94-0125-F838E896CE5E}"/>
              </a:ext>
            </a:extLst>
          </p:cNvPr>
          <p:cNvSpPr>
            <a:spLocks noGrp="1"/>
          </p:cNvSpPr>
          <p:nvPr>
            <p:ph type="title"/>
          </p:nvPr>
        </p:nvSpPr>
        <p:spPr>
          <a:xfrm>
            <a:off x="-976145" y="0"/>
            <a:ext cx="6510671" cy="1905000"/>
          </a:xfrm>
        </p:spPr>
        <p:txBody>
          <a:bodyPr/>
          <a:lstStyle/>
          <a:p>
            <a:pPr algn="ctr"/>
            <a:r>
              <a:rPr lang="en-US" b="1" cap="none" dirty="0"/>
              <a:t>2. Storyboard</a:t>
            </a:r>
          </a:p>
        </p:txBody>
      </p:sp>
      <p:pic>
        <p:nvPicPr>
          <p:cNvPr id="15" name="Picture 14" descr="A collage of drawings of cars and buildings&#10;&#10;Description automatically generated">
            <a:extLst>
              <a:ext uri="{FF2B5EF4-FFF2-40B4-BE49-F238E27FC236}">
                <a16:creationId xmlns:a16="http://schemas.microsoft.com/office/drawing/2014/main" id="{BD2E918D-3448-A601-84DE-3CBCF5F6CDCE}"/>
              </a:ext>
            </a:extLst>
          </p:cNvPr>
          <p:cNvPicPr>
            <a:picLocks noChangeAspect="1"/>
          </p:cNvPicPr>
          <p:nvPr/>
        </p:nvPicPr>
        <p:blipFill>
          <a:blip r:embed="rId2"/>
          <a:stretch>
            <a:fillRect/>
          </a:stretch>
        </p:blipFill>
        <p:spPr>
          <a:xfrm>
            <a:off x="4291263" y="100263"/>
            <a:ext cx="7547811" cy="6757737"/>
          </a:xfrm>
          <a:prstGeom prst="rect">
            <a:avLst/>
          </a:prstGeom>
        </p:spPr>
      </p:pic>
      <p:sp>
        <p:nvSpPr>
          <p:cNvPr id="16" name="TextBox 15">
            <a:extLst>
              <a:ext uri="{FF2B5EF4-FFF2-40B4-BE49-F238E27FC236}">
                <a16:creationId xmlns:a16="http://schemas.microsoft.com/office/drawing/2014/main" id="{A62C753E-5610-BB9E-5E2B-2E18C0BE4642}"/>
              </a:ext>
            </a:extLst>
          </p:cNvPr>
          <p:cNvSpPr txBox="1"/>
          <p:nvPr/>
        </p:nvSpPr>
        <p:spPr>
          <a:xfrm>
            <a:off x="609600" y="1371601"/>
            <a:ext cx="3408947" cy="2862322"/>
          </a:xfrm>
          <a:prstGeom prst="rect">
            <a:avLst/>
          </a:prstGeom>
          <a:noFill/>
        </p:spPr>
        <p:txBody>
          <a:bodyPr wrap="square" rtlCol="0">
            <a:spAutoFit/>
          </a:bodyPr>
          <a:lstStyle/>
          <a:p>
            <a:pPr marL="285750" indent="-285750">
              <a:buFont typeface="Arial" panose="020B0604020202020204" pitchFamily="34" charset="0"/>
              <a:buChar char="•"/>
            </a:pPr>
            <a:r>
              <a:rPr lang="en-US" b="0" i="0" u="none" strike="noStrike" dirty="0">
                <a:effectLst/>
                <a:latin typeface="Arial" panose="020B0604020202020204" pitchFamily="34" charset="0"/>
              </a:rPr>
              <a:t>Key user groups:</a:t>
            </a:r>
            <a:r>
              <a:rPr lang="en-US" dirty="0">
                <a:latin typeface="Arial" panose="020B0604020202020204" pitchFamily="34" charset="0"/>
              </a:rPr>
              <a:t> licensed drivers, NYC visitors, and residence </a:t>
            </a:r>
          </a:p>
          <a:p>
            <a:endParaRPr lang="en-US" b="0" i="0" u="none" strike="noStrike" dirty="0">
              <a:effectLst/>
              <a:latin typeface="Arial" panose="020B0604020202020204" pitchFamily="34" charset="0"/>
            </a:endParaRPr>
          </a:p>
          <a:p>
            <a:pPr marL="285750" indent="-285750">
              <a:buFont typeface="Arial" panose="020B0604020202020204" pitchFamily="34" charset="0"/>
              <a:buChar char="•"/>
            </a:pPr>
            <a:r>
              <a:rPr lang="en-US" b="0" i="0" u="none" strike="noStrike" dirty="0">
                <a:effectLst/>
                <a:latin typeface="Arial" panose="020B0604020202020204" pitchFamily="34" charset="0"/>
              </a:rPr>
              <a:t>Goals: Fast and accurately find parking in NYC</a:t>
            </a:r>
          </a:p>
          <a:p>
            <a:pPr marL="285750" indent="-285750">
              <a:buFont typeface="Arial" panose="020B0604020202020204" pitchFamily="34" charset="0"/>
              <a:buChar char="•"/>
            </a:pPr>
            <a:endParaRPr lang="en-US" b="0" i="0" u="none" strike="noStrike" dirty="0">
              <a:effectLst/>
              <a:latin typeface="Arial" panose="020B0604020202020204" pitchFamily="34" charset="0"/>
            </a:endParaRPr>
          </a:p>
          <a:p>
            <a:pPr marL="285750" indent="-285750">
              <a:buFont typeface="Arial" panose="020B0604020202020204" pitchFamily="34" charset="0"/>
              <a:buChar char="•"/>
            </a:pPr>
            <a:r>
              <a:rPr lang="en-US" b="0" i="0" u="none" strike="noStrike">
                <a:effectLst/>
                <a:latin typeface="Arial" panose="020B0604020202020204" pitchFamily="34" charset="0"/>
              </a:rPr>
              <a:t>Frustrations: Finding a parking spot that is not at risk of towing or ticketing</a:t>
            </a:r>
            <a:endParaRPr lang="en-US" b="0" i="0" u="none" strike="noStrike" dirty="0">
              <a:effectLst/>
              <a:latin typeface="Arial" panose="020B0604020202020204" pitchFamily="34" charset="0"/>
            </a:endParaRPr>
          </a:p>
        </p:txBody>
      </p:sp>
    </p:spTree>
    <p:extLst>
      <p:ext uri="{BB962C8B-B14F-4D97-AF65-F5344CB8AC3E}">
        <p14:creationId xmlns:p14="http://schemas.microsoft.com/office/powerpoint/2010/main" val="13769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9E334-C92A-0C92-EC78-E5FCE3620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DD305-B700-0CC9-0BC8-534F5544CA92}"/>
              </a:ext>
            </a:extLst>
          </p:cNvPr>
          <p:cNvSpPr>
            <a:spLocks noGrp="1"/>
          </p:cNvSpPr>
          <p:nvPr>
            <p:ph type="title"/>
          </p:nvPr>
        </p:nvSpPr>
        <p:spPr/>
        <p:txBody>
          <a:bodyPr/>
          <a:lstStyle/>
          <a:p>
            <a:pPr algn="ctr"/>
            <a:r>
              <a:rPr lang="en-US" b="1" cap="none" dirty="0"/>
              <a:t>3. Goal</a:t>
            </a:r>
          </a:p>
        </p:txBody>
      </p:sp>
      <p:sp>
        <p:nvSpPr>
          <p:cNvPr id="10" name="TextBox 9">
            <a:extLst>
              <a:ext uri="{FF2B5EF4-FFF2-40B4-BE49-F238E27FC236}">
                <a16:creationId xmlns:a16="http://schemas.microsoft.com/office/drawing/2014/main" id="{05FDD074-A6CE-FB19-EE7A-ACE93EEE41C4}"/>
              </a:ext>
            </a:extLst>
          </p:cNvPr>
          <p:cNvSpPr txBox="1"/>
          <p:nvPr/>
        </p:nvSpPr>
        <p:spPr>
          <a:xfrm>
            <a:off x="3252867" y="2083633"/>
            <a:ext cx="5681272" cy="5078313"/>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Create an app that limits drivers' time spent finding a parking spot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Make meter payment more accessible(by smartphones/tablets)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Notifies when the meter is almost up; option to extend the time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1767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755EC-B2CE-1E2B-14B5-FF0294D14AEA}"/>
              </a:ext>
            </a:extLst>
          </p:cNvPr>
          <p:cNvSpPr>
            <a:spLocks noGrp="1"/>
          </p:cNvSpPr>
          <p:nvPr>
            <p:ph type="title"/>
          </p:nvPr>
        </p:nvSpPr>
        <p:spPr>
          <a:xfrm>
            <a:off x="1141412" y="1430649"/>
            <a:ext cx="5841476" cy="434051"/>
          </a:xfrm>
        </p:spPr>
        <p:txBody>
          <a:bodyPr>
            <a:normAutofit fontScale="90000"/>
          </a:bodyPr>
          <a:lstStyle/>
          <a:p>
            <a:r>
              <a:rPr lang="en-US" cap="none" dirty="0">
                <a:cs typeface="Times New Roman" panose="02020603050405020304" pitchFamily="18" charset="0"/>
              </a:rPr>
              <a:t>ParkNYC Application</a:t>
            </a:r>
          </a:p>
        </p:txBody>
      </p:sp>
      <p:pic>
        <p:nvPicPr>
          <p:cNvPr id="6" name="Content Placeholder 5" descr="A screenshot of a phone&#10;&#10;Description automatically generated">
            <a:extLst>
              <a:ext uri="{FF2B5EF4-FFF2-40B4-BE49-F238E27FC236}">
                <a16:creationId xmlns:a16="http://schemas.microsoft.com/office/drawing/2014/main" id="{B5E96689-E1A2-1081-4FC2-4971CFB9FE79}"/>
              </a:ext>
            </a:extLst>
          </p:cNvPr>
          <p:cNvPicPr>
            <a:picLocks noGrp="1" noChangeAspect="1"/>
          </p:cNvPicPr>
          <p:nvPr>
            <p:ph sz="half" idx="1"/>
          </p:nvPr>
        </p:nvPicPr>
        <p:blipFill>
          <a:blip r:embed="rId2"/>
          <a:stretch>
            <a:fillRect/>
          </a:stretch>
        </p:blipFill>
        <p:spPr>
          <a:xfrm>
            <a:off x="5372749" y="1986511"/>
            <a:ext cx="1757700" cy="3804689"/>
          </a:xfrm>
        </p:spPr>
      </p:pic>
      <p:pic>
        <p:nvPicPr>
          <p:cNvPr id="8" name="Content Placeholder 7" descr="A screenshot of a phone&#10;&#10;Description automatically generated">
            <a:extLst>
              <a:ext uri="{FF2B5EF4-FFF2-40B4-BE49-F238E27FC236}">
                <a16:creationId xmlns:a16="http://schemas.microsoft.com/office/drawing/2014/main" id="{E2A64C65-2073-A083-847C-4B11D480E7BE}"/>
              </a:ext>
            </a:extLst>
          </p:cNvPr>
          <p:cNvPicPr>
            <a:picLocks noGrp="1" noChangeAspect="1"/>
          </p:cNvPicPr>
          <p:nvPr>
            <p:ph sz="half" idx="2"/>
          </p:nvPr>
        </p:nvPicPr>
        <p:blipFill>
          <a:blip r:embed="rId3"/>
          <a:stretch>
            <a:fillRect/>
          </a:stretch>
        </p:blipFill>
        <p:spPr>
          <a:xfrm>
            <a:off x="3341853" y="1986509"/>
            <a:ext cx="1757701" cy="3804691"/>
          </a:xfrm>
        </p:spPr>
      </p:pic>
      <p:pic>
        <p:nvPicPr>
          <p:cNvPr id="10" name="Picture 9" descr="A map of a city&#10;&#10;Description automatically generated">
            <a:extLst>
              <a:ext uri="{FF2B5EF4-FFF2-40B4-BE49-F238E27FC236}">
                <a16:creationId xmlns:a16="http://schemas.microsoft.com/office/drawing/2014/main" id="{E367F3C1-8757-762A-AF39-39442D1A01CD}"/>
              </a:ext>
            </a:extLst>
          </p:cNvPr>
          <p:cNvPicPr>
            <a:picLocks noChangeAspect="1"/>
          </p:cNvPicPr>
          <p:nvPr/>
        </p:nvPicPr>
        <p:blipFill>
          <a:blip r:embed="rId4"/>
          <a:stretch>
            <a:fillRect/>
          </a:stretch>
        </p:blipFill>
        <p:spPr>
          <a:xfrm>
            <a:off x="1210785" y="1986509"/>
            <a:ext cx="1757701" cy="3804691"/>
          </a:xfrm>
          <a:prstGeom prst="rect">
            <a:avLst/>
          </a:prstGeom>
        </p:spPr>
      </p:pic>
      <p:sp>
        <p:nvSpPr>
          <p:cNvPr id="13" name="Title 1">
            <a:extLst>
              <a:ext uri="{FF2B5EF4-FFF2-40B4-BE49-F238E27FC236}">
                <a16:creationId xmlns:a16="http://schemas.microsoft.com/office/drawing/2014/main" id="{DEE4D02A-E3A5-CB77-17DB-829D5E56F5D1}"/>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4. Research/ Existing Apps</a:t>
            </a:r>
          </a:p>
        </p:txBody>
      </p:sp>
      <p:sp>
        <p:nvSpPr>
          <p:cNvPr id="14" name="TextBox 13">
            <a:extLst>
              <a:ext uri="{FF2B5EF4-FFF2-40B4-BE49-F238E27FC236}">
                <a16:creationId xmlns:a16="http://schemas.microsoft.com/office/drawing/2014/main" id="{A142B200-E4A0-C5BF-54E4-1BFF9095079A}"/>
              </a:ext>
            </a:extLst>
          </p:cNvPr>
          <p:cNvSpPr txBox="1"/>
          <p:nvPr/>
        </p:nvSpPr>
        <p:spPr>
          <a:xfrm>
            <a:off x="7689773" y="1986509"/>
            <a:ext cx="3657600" cy="646331"/>
          </a:xfrm>
          <a:prstGeom prst="rect">
            <a:avLst/>
          </a:prstGeom>
          <a:noFill/>
        </p:spPr>
        <p:txBody>
          <a:bodyPr wrap="square" rtlCol="0">
            <a:spAutoFit/>
          </a:bodyPr>
          <a:lstStyle/>
          <a:p>
            <a:r>
              <a:rPr lang="en-US" dirty="0"/>
              <a:t>The goal of this application is to pay for parking</a:t>
            </a:r>
          </a:p>
        </p:txBody>
      </p:sp>
    </p:spTree>
    <p:extLst>
      <p:ext uri="{BB962C8B-B14F-4D97-AF65-F5344CB8AC3E}">
        <p14:creationId xmlns:p14="http://schemas.microsoft.com/office/powerpoint/2010/main" val="284095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DF045-02CD-7775-483E-C671ED828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EAAF5-CAD3-6515-CB01-FB92F9C22B62}"/>
              </a:ext>
            </a:extLst>
          </p:cNvPr>
          <p:cNvSpPr>
            <a:spLocks noGrp="1"/>
          </p:cNvSpPr>
          <p:nvPr>
            <p:ph type="title"/>
          </p:nvPr>
        </p:nvSpPr>
        <p:spPr>
          <a:xfrm>
            <a:off x="1141412" y="1430649"/>
            <a:ext cx="5841476" cy="434051"/>
          </a:xfrm>
        </p:spPr>
        <p:txBody>
          <a:bodyPr>
            <a:normAutofit fontScale="90000"/>
          </a:bodyPr>
          <a:lstStyle/>
          <a:p>
            <a:r>
              <a:rPr lang="en-US" cap="none" dirty="0">
                <a:cs typeface="Times New Roman" panose="02020603050405020304" pitchFamily="18" charset="0"/>
              </a:rPr>
              <a:t>theParkingSpot Application</a:t>
            </a:r>
          </a:p>
        </p:txBody>
      </p:sp>
      <p:sp>
        <p:nvSpPr>
          <p:cNvPr id="13" name="Title 1">
            <a:extLst>
              <a:ext uri="{FF2B5EF4-FFF2-40B4-BE49-F238E27FC236}">
                <a16:creationId xmlns:a16="http://schemas.microsoft.com/office/drawing/2014/main" id="{8A2379F6-05EE-698C-4936-EB8BE29EBEC6}"/>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4. Research/ Existing Apps</a:t>
            </a:r>
          </a:p>
        </p:txBody>
      </p:sp>
      <p:pic>
        <p:nvPicPr>
          <p:cNvPr id="4" name="Picture 3" descr="A screenshot of a parking lot&#10;&#10;Description automatically generated">
            <a:extLst>
              <a:ext uri="{FF2B5EF4-FFF2-40B4-BE49-F238E27FC236}">
                <a16:creationId xmlns:a16="http://schemas.microsoft.com/office/drawing/2014/main" id="{99186167-2138-76CF-E8AB-5117A2380658}"/>
              </a:ext>
            </a:extLst>
          </p:cNvPr>
          <p:cNvPicPr>
            <a:picLocks noChangeAspect="1"/>
          </p:cNvPicPr>
          <p:nvPr/>
        </p:nvPicPr>
        <p:blipFill>
          <a:blip r:embed="rId2"/>
          <a:stretch>
            <a:fillRect/>
          </a:stretch>
        </p:blipFill>
        <p:spPr>
          <a:xfrm>
            <a:off x="3303292" y="2024953"/>
            <a:ext cx="1757702" cy="3804693"/>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C4E0EC2-95E4-0E66-6623-9839693917C7}"/>
              </a:ext>
            </a:extLst>
          </p:cNvPr>
          <p:cNvPicPr>
            <a:picLocks noChangeAspect="1"/>
          </p:cNvPicPr>
          <p:nvPr/>
        </p:nvPicPr>
        <p:blipFill>
          <a:blip r:embed="rId3"/>
          <a:stretch>
            <a:fillRect/>
          </a:stretch>
        </p:blipFill>
        <p:spPr>
          <a:xfrm>
            <a:off x="1209139" y="2024953"/>
            <a:ext cx="1757702" cy="3804692"/>
          </a:xfrm>
          <a:prstGeom prst="rect">
            <a:avLst/>
          </a:prstGeom>
        </p:spPr>
      </p:pic>
      <p:pic>
        <p:nvPicPr>
          <p:cNvPr id="11" name="Picture 10" descr="A screenshot of a mobile application&#10;&#10;Description automatically generated">
            <a:extLst>
              <a:ext uri="{FF2B5EF4-FFF2-40B4-BE49-F238E27FC236}">
                <a16:creationId xmlns:a16="http://schemas.microsoft.com/office/drawing/2014/main" id="{5C26BCD3-4BB1-3882-25F0-F077985B92A2}"/>
              </a:ext>
            </a:extLst>
          </p:cNvPr>
          <p:cNvPicPr>
            <a:picLocks noChangeAspect="1"/>
          </p:cNvPicPr>
          <p:nvPr/>
        </p:nvPicPr>
        <p:blipFill>
          <a:blip r:embed="rId4"/>
          <a:stretch>
            <a:fillRect/>
          </a:stretch>
        </p:blipFill>
        <p:spPr>
          <a:xfrm>
            <a:off x="5397445" y="2024953"/>
            <a:ext cx="1757702" cy="3804692"/>
          </a:xfrm>
          <a:prstGeom prst="rect">
            <a:avLst/>
          </a:prstGeom>
        </p:spPr>
      </p:pic>
      <p:sp>
        <p:nvSpPr>
          <p:cNvPr id="5" name="TextBox 4">
            <a:extLst>
              <a:ext uri="{FF2B5EF4-FFF2-40B4-BE49-F238E27FC236}">
                <a16:creationId xmlns:a16="http://schemas.microsoft.com/office/drawing/2014/main" id="{6847B96C-E0D9-A94C-363D-E0D4C4C4F8F9}"/>
              </a:ext>
            </a:extLst>
          </p:cNvPr>
          <p:cNvSpPr txBox="1"/>
          <p:nvPr/>
        </p:nvSpPr>
        <p:spPr>
          <a:xfrm>
            <a:off x="7689773" y="1986509"/>
            <a:ext cx="3657600" cy="2308324"/>
          </a:xfrm>
          <a:prstGeom prst="rect">
            <a:avLst/>
          </a:prstGeom>
          <a:noFill/>
        </p:spPr>
        <p:txBody>
          <a:bodyPr wrap="square" rtlCol="0">
            <a:spAutoFit/>
          </a:bodyPr>
          <a:lstStyle/>
          <a:p>
            <a:r>
              <a:rPr lang="en-US" dirty="0"/>
              <a:t>The goal of this application is to pay for long-term parking. The app has the user enter the dates and times they will be leaving their car parked and displays the prices per day. The user is also able to pay through the app.</a:t>
            </a:r>
          </a:p>
        </p:txBody>
      </p:sp>
    </p:spTree>
    <p:extLst>
      <p:ext uri="{BB962C8B-B14F-4D97-AF65-F5344CB8AC3E}">
        <p14:creationId xmlns:p14="http://schemas.microsoft.com/office/powerpoint/2010/main" val="289650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1BFAC-E788-8149-3EF3-ADC361697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28461D-6EC0-F935-FEC5-C66BF8E4B86E}"/>
              </a:ext>
            </a:extLst>
          </p:cNvPr>
          <p:cNvSpPr>
            <a:spLocks noGrp="1"/>
          </p:cNvSpPr>
          <p:nvPr>
            <p:ph type="title"/>
          </p:nvPr>
        </p:nvSpPr>
        <p:spPr>
          <a:xfrm>
            <a:off x="1141412" y="1430649"/>
            <a:ext cx="5841476" cy="434051"/>
          </a:xfrm>
        </p:spPr>
        <p:txBody>
          <a:bodyPr>
            <a:normAutofit fontScale="90000"/>
          </a:bodyPr>
          <a:lstStyle/>
          <a:p>
            <a:r>
              <a:rPr lang="en-US" cap="none" dirty="0">
                <a:cs typeface="Times New Roman" panose="02020603050405020304" pitchFamily="18" charset="0"/>
              </a:rPr>
              <a:t>ParkMobile Application</a:t>
            </a:r>
          </a:p>
        </p:txBody>
      </p:sp>
      <p:sp>
        <p:nvSpPr>
          <p:cNvPr id="13" name="Title 1">
            <a:extLst>
              <a:ext uri="{FF2B5EF4-FFF2-40B4-BE49-F238E27FC236}">
                <a16:creationId xmlns:a16="http://schemas.microsoft.com/office/drawing/2014/main" id="{B4374F67-9051-F4F8-C344-0E604D8903E7}"/>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4. Research/ Existing Apps</a:t>
            </a:r>
          </a:p>
        </p:txBody>
      </p:sp>
      <p:pic>
        <p:nvPicPr>
          <p:cNvPr id="5" name="Picture 4" descr="A screenshot of a phone&#10;&#10;Description automatically generated">
            <a:extLst>
              <a:ext uri="{FF2B5EF4-FFF2-40B4-BE49-F238E27FC236}">
                <a16:creationId xmlns:a16="http://schemas.microsoft.com/office/drawing/2014/main" id="{0E0705C7-7447-DBE7-B9C0-F08C5A030DC8}"/>
              </a:ext>
            </a:extLst>
          </p:cNvPr>
          <p:cNvPicPr>
            <a:picLocks noChangeAspect="1"/>
          </p:cNvPicPr>
          <p:nvPr/>
        </p:nvPicPr>
        <p:blipFill>
          <a:blip r:embed="rId2"/>
          <a:stretch>
            <a:fillRect/>
          </a:stretch>
        </p:blipFill>
        <p:spPr>
          <a:xfrm>
            <a:off x="5052442" y="2024952"/>
            <a:ext cx="1774467" cy="3840982"/>
          </a:xfrm>
          <a:prstGeom prst="rect">
            <a:avLst/>
          </a:prstGeom>
        </p:spPr>
      </p:pic>
      <p:pic>
        <p:nvPicPr>
          <p:cNvPr id="8" name="Picture 7" descr="A screenshot of a phone&#10;&#10;Description automatically generated">
            <a:extLst>
              <a:ext uri="{FF2B5EF4-FFF2-40B4-BE49-F238E27FC236}">
                <a16:creationId xmlns:a16="http://schemas.microsoft.com/office/drawing/2014/main" id="{F71203FF-836C-D4BB-51E2-44BDBA9214D5}"/>
              </a:ext>
            </a:extLst>
          </p:cNvPr>
          <p:cNvPicPr>
            <a:picLocks noChangeAspect="1"/>
          </p:cNvPicPr>
          <p:nvPr/>
        </p:nvPicPr>
        <p:blipFill>
          <a:blip r:embed="rId3"/>
          <a:stretch>
            <a:fillRect/>
          </a:stretch>
        </p:blipFill>
        <p:spPr>
          <a:xfrm>
            <a:off x="3113241" y="2024952"/>
            <a:ext cx="1757703" cy="3804693"/>
          </a:xfrm>
          <a:prstGeom prst="rect">
            <a:avLst/>
          </a:prstGeom>
        </p:spPr>
      </p:pic>
      <p:pic>
        <p:nvPicPr>
          <p:cNvPr id="10" name="Picture 9" descr="A screenshot of a map&#10;&#10;Description automatically generated">
            <a:extLst>
              <a:ext uri="{FF2B5EF4-FFF2-40B4-BE49-F238E27FC236}">
                <a16:creationId xmlns:a16="http://schemas.microsoft.com/office/drawing/2014/main" id="{921536E7-5E2D-5338-557A-7396F292A639}"/>
              </a:ext>
            </a:extLst>
          </p:cNvPr>
          <p:cNvPicPr>
            <a:picLocks noChangeAspect="1"/>
          </p:cNvPicPr>
          <p:nvPr/>
        </p:nvPicPr>
        <p:blipFill>
          <a:blip r:embed="rId4"/>
          <a:stretch>
            <a:fillRect/>
          </a:stretch>
        </p:blipFill>
        <p:spPr>
          <a:xfrm>
            <a:off x="1209139" y="2024952"/>
            <a:ext cx="1757702" cy="3804693"/>
          </a:xfrm>
          <a:prstGeom prst="rect">
            <a:avLst/>
          </a:prstGeom>
        </p:spPr>
      </p:pic>
      <p:sp>
        <p:nvSpPr>
          <p:cNvPr id="3" name="TextBox 2">
            <a:extLst>
              <a:ext uri="{FF2B5EF4-FFF2-40B4-BE49-F238E27FC236}">
                <a16:creationId xmlns:a16="http://schemas.microsoft.com/office/drawing/2014/main" id="{ED83D7F1-957F-E5CB-E35A-309D47D86BCF}"/>
              </a:ext>
            </a:extLst>
          </p:cNvPr>
          <p:cNvSpPr txBox="1"/>
          <p:nvPr/>
        </p:nvSpPr>
        <p:spPr>
          <a:xfrm>
            <a:off x="7689773" y="1986509"/>
            <a:ext cx="3657600" cy="1477328"/>
          </a:xfrm>
          <a:prstGeom prst="rect">
            <a:avLst/>
          </a:prstGeom>
          <a:noFill/>
        </p:spPr>
        <p:txBody>
          <a:bodyPr wrap="square" rtlCol="0">
            <a:spAutoFit/>
          </a:bodyPr>
          <a:lstStyle/>
          <a:p>
            <a:r>
              <a:rPr lang="en-US" dirty="0"/>
              <a:t>The goal of this application is to pay for parking. The app utilizes zones to identify parking spot locations. Each spot also has its own space number.</a:t>
            </a:r>
          </a:p>
        </p:txBody>
      </p:sp>
    </p:spTree>
    <p:extLst>
      <p:ext uri="{BB962C8B-B14F-4D97-AF65-F5344CB8AC3E}">
        <p14:creationId xmlns:p14="http://schemas.microsoft.com/office/powerpoint/2010/main" val="3352065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4646-2920-D702-E292-4785201F9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6F5F42-0BE1-9E45-0B75-483EE6717FF0}"/>
              </a:ext>
            </a:extLst>
          </p:cNvPr>
          <p:cNvSpPr>
            <a:spLocks noGrp="1"/>
          </p:cNvSpPr>
          <p:nvPr>
            <p:ph type="title"/>
          </p:nvPr>
        </p:nvSpPr>
        <p:spPr>
          <a:xfrm>
            <a:off x="1141412" y="1303523"/>
            <a:ext cx="5841476" cy="434051"/>
          </a:xfrm>
        </p:spPr>
        <p:txBody>
          <a:bodyPr>
            <a:normAutofit fontScale="90000"/>
          </a:bodyPr>
          <a:lstStyle/>
          <a:p>
            <a:r>
              <a:rPr lang="en-US" cap="none" dirty="0">
                <a:cs typeface="Times New Roman" panose="02020603050405020304" pitchFamily="18" charset="0"/>
              </a:rPr>
              <a:t>Parking Now Application</a:t>
            </a:r>
          </a:p>
        </p:txBody>
      </p:sp>
      <p:sp>
        <p:nvSpPr>
          <p:cNvPr id="13" name="Title 1">
            <a:extLst>
              <a:ext uri="{FF2B5EF4-FFF2-40B4-BE49-F238E27FC236}">
                <a16:creationId xmlns:a16="http://schemas.microsoft.com/office/drawing/2014/main" id="{A437CADD-EAB7-C907-4576-400BE36DA7ED}"/>
              </a:ext>
            </a:extLst>
          </p:cNvPr>
          <p:cNvSpPr txBox="1">
            <a:spLocks/>
          </p:cNvSpPr>
          <p:nvPr/>
        </p:nvSpPr>
        <p:spPr>
          <a:xfrm>
            <a:off x="1134137" y="740981"/>
            <a:ext cx="6305989" cy="689668"/>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cap="none" dirty="0">
                <a:cs typeface="Times New Roman" panose="02020603050405020304" pitchFamily="18" charset="0"/>
              </a:rPr>
              <a:t>5. Experiment </a:t>
            </a:r>
          </a:p>
        </p:txBody>
      </p:sp>
      <p:sp>
        <p:nvSpPr>
          <p:cNvPr id="3" name="TextBox 2">
            <a:extLst>
              <a:ext uri="{FF2B5EF4-FFF2-40B4-BE49-F238E27FC236}">
                <a16:creationId xmlns:a16="http://schemas.microsoft.com/office/drawing/2014/main" id="{B4567F46-0757-D598-076C-7B3B437B5E9B}"/>
              </a:ext>
            </a:extLst>
          </p:cNvPr>
          <p:cNvSpPr txBox="1"/>
          <p:nvPr/>
        </p:nvSpPr>
        <p:spPr>
          <a:xfrm>
            <a:off x="6310950" y="2805715"/>
            <a:ext cx="48377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Filling in the  white areas completely </a:t>
            </a:r>
          </a:p>
          <a:p>
            <a:pPr marL="285750" indent="-285750">
              <a:buFont typeface="Arial" panose="020B0604020202020204" pitchFamily="34" charset="0"/>
              <a:buChar char="•"/>
            </a:pPr>
            <a:r>
              <a:rPr lang="en-US" dirty="0"/>
              <a:t>Easier to find</a:t>
            </a:r>
          </a:p>
          <a:p>
            <a:pPr marL="285750" indent="-285750">
              <a:buFont typeface="Arial" panose="020B0604020202020204" pitchFamily="34" charset="0"/>
              <a:buChar char="•"/>
            </a:pPr>
            <a:r>
              <a:rPr lang="en-US" dirty="0"/>
              <a:t>Resulted in faster task completion times </a:t>
            </a:r>
          </a:p>
        </p:txBody>
      </p:sp>
      <p:pic>
        <p:nvPicPr>
          <p:cNvPr id="6" name="Picture 5">
            <a:extLst>
              <a:ext uri="{FF2B5EF4-FFF2-40B4-BE49-F238E27FC236}">
                <a16:creationId xmlns:a16="http://schemas.microsoft.com/office/drawing/2014/main" id="{47C95E51-145B-4321-5F24-052E53E350A1}"/>
              </a:ext>
            </a:extLst>
          </p:cNvPr>
          <p:cNvPicPr>
            <a:picLocks noChangeAspect="1"/>
          </p:cNvPicPr>
          <p:nvPr/>
        </p:nvPicPr>
        <p:blipFill>
          <a:blip r:embed="rId2"/>
          <a:stretch>
            <a:fillRect/>
          </a:stretch>
        </p:blipFill>
        <p:spPr>
          <a:xfrm>
            <a:off x="1271976" y="2024951"/>
            <a:ext cx="1750516" cy="3804693"/>
          </a:xfrm>
          <a:prstGeom prst="rect">
            <a:avLst/>
          </a:prstGeom>
        </p:spPr>
      </p:pic>
      <p:pic>
        <p:nvPicPr>
          <p:cNvPr id="9" name="Picture 8">
            <a:extLst>
              <a:ext uri="{FF2B5EF4-FFF2-40B4-BE49-F238E27FC236}">
                <a16:creationId xmlns:a16="http://schemas.microsoft.com/office/drawing/2014/main" id="{4BF86B52-8D45-8CAF-E923-4DF586FE0820}"/>
              </a:ext>
            </a:extLst>
          </p:cNvPr>
          <p:cNvPicPr>
            <a:picLocks noChangeAspect="1"/>
          </p:cNvPicPr>
          <p:nvPr/>
        </p:nvPicPr>
        <p:blipFill>
          <a:blip r:embed="rId3"/>
          <a:stretch>
            <a:fillRect/>
          </a:stretch>
        </p:blipFill>
        <p:spPr>
          <a:xfrm>
            <a:off x="3791463" y="2024951"/>
            <a:ext cx="1750516" cy="3804693"/>
          </a:xfrm>
          <a:prstGeom prst="rect">
            <a:avLst/>
          </a:prstGeom>
        </p:spPr>
      </p:pic>
      <p:sp>
        <p:nvSpPr>
          <p:cNvPr id="11" name="TextBox 10">
            <a:extLst>
              <a:ext uri="{FF2B5EF4-FFF2-40B4-BE49-F238E27FC236}">
                <a16:creationId xmlns:a16="http://schemas.microsoft.com/office/drawing/2014/main" id="{9102A451-12FD-0D02-130C-3EF9672D4286}"/>
              </a:ext>
            </a:extLst>
          </p:cNvPr>
          <p:cNvSpPr txBox="1"/>
          <p:nvPr/>
        </p:nvSpPr>
        <p:spPr>
          <a:xfrm>
            <a:off x="1647738" y="5932353"/>
            <a:ext cx="998991" cy="369332"/>
          </a:xfrm>
          <a:prstGeom prst="rect">
            <a:avLst/>
          </a:prstGeom>
          <a:noFill/>
        </p:spPr>
        <p:txBody>
          <a:bodyPr wrap="none" rtlCol="0">
            <a:spAutoFit/>
          </a:bodyPr>
          <a:lstStyle/>
          <a:p>
            <a:r>
              <a:rPr lang="en-US" dirty="0"/>
              <a:t>Before </a:t>
            </a:r>
          </a:p>
        </p:txBody>
      </p:sp>
      <p:sp>
        <p:nvSpPr>
          <p:cNvPr id="12" name="TextBox 11">
            <a:extLst>
              <a:ext uri="{FF2B5EF4-FFF2-40B4-BE49-F238E27FC236}">
                <a16:creationId xmlns:a16="http://schemas.microsoft.com/office/drawing/2014/main" id="{2D091C56-ADDB-84BA-CED2-99277BA37731}"/>
              </a:ext>
            </a:extLst>
          </p:cNvPr>
          <p:cNvSpPr txBox="1"/>
          <p:nvPr/>
        </p:nvSpPr>
        <p:spPr>
          <a:xfrm>
            <a:off x="4271421" y="5932353"/>
            <a:ext cx="790601" cy="369332"/>
          </a:xfrm>
          <a:prstGeom prst="rect">
            <a:avLst/>
          </a:prstGeom>
          <a:noFill/>
        </p:spPr>
        <p:txBody>
          <a:bodyPr wrap="none" rtlCol="0">
            <a:spAutoFit/>
          </a:bodyPr>
          <a:lstStyle/>
          <a:p>
            <a:r>
              <a:rPr lang="en-US" dirty="0"/>
              <a:t>After </a:t>
            </a:r>
          </a:p>
        </p:txBody>
      </p:sp>
      <p:cxnSp>
        <p:nvCxnSpPr>
          <p:cNvPr id="15" name="Straight Arrow Connector 14">
            <a:extLst>
              <a:ext uri="{FF2B5EF4-FFF2-40B4-BE49-F238E27FC236}">
                <a16:creationId xmlns:a16="http://schemas.microsoft.com/office/drawing/2014/main" id="{E02BFC9C-FE52-081F-39BA-C049343E5078}"/>
              </a:ext>
            </a:extLst>
          </p:cNvPr>
          <p:cNvCxnSpPr>
            <a:cxnSpLocks/>
          </p:cNvCxnSpPr>
          <p:nvPr/>
        </p:nvCxnSpPr>
        <p:spPr>
          <a:xfrm>
            <a:off x="2757488" y="6117019"/>
            <a:ext cx="13046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5E769-D1AA-B715-EA12-E1C8A9B993E8}"/>
              </a:ext>
            </a:extLst>
          </p:cNvPr>
          <p:cNvSpPr txBox="1"/>
          <p:nvPr/>
        </p:nvSpPr>
        <p:spPr>
          <a:xfrm>
            <a:off x="6310950" y="2129458"/>
            <a:ext cx="2898550" cy="369332"/>
          </a:xfrm>
          <a:prstGeom prst="rect">
            <a:avLst/>
          </a:prstGeom>
          <a:noFill/>
        </p:spPr>
        <p:txBody>
          <a:bodyPr wrap="none" rtlCol="0">
            <a:spAutoFit/>
          </a:bodyPr>
          <a:lstStyle/>
          <a:p>
            <a:r>
              <a:rPr lang="en-US" dirty="0"/>
              <a:t>Task: Find a parking spot</a:t>
            </a:r>
          </a:p>
        </p:txBody>
      </p:sp>
    </p:spTree>
    <p:extLst>
      <p:ext uri="{BB962C8B-B14F-4D97-AF65-F5344CB8AC3E}">
        <p14:creationId xmlns:p14="http://schemas.microsoft.com/office/powerpoint/2010/main" val="24773792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55146</TotalTime>
  <Words>841</Words>
  <Application>Microsoft Macintosh PowerPoint</Application>
  <PresentationFormat>Widescreen</PresentationFormat>
  <Paragraphs>141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Century Gothic</vt:lpstr>
      <vt:lpstr>Times New Roman</vt:lpstr>
      <vt:lpstr>Mesh</vt:lpstr>
      <vt:lpstr>ParkingNow Application (Autoencoder Neural Network)</vt:lpstr>
      <vt:lpstr>Table Of Content</vt:lpstr>
      <vt:lpstr>1. Problem</vt:lpstr>
      <vt:lpstr>2. Storyboard</vt:lpstr>
      <vt:lpstr>3. Goal</vt:lpstr>
      <vt:lpstr>ParkNYC Application</vt:lpstr>
      <vt:lpstr>theParkingSpot Application</vt:lpstr>
      <vt:lpstr>ParkMobile Application</vt:lpstr>
      <vt:lpstr>Parking Now Application</vt:lpstr>
      <vt:lpstr>Parking Now Application</vt:lpstr>
      <vt:lpstr>Parking Now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Autoencoder Architecture &amp; Training  </vt:lpstr>
      <vt:lpstr>10. Autoencoder Training Loss Curve  </vt:lpstr>
      <vt:lpstr>11. ROC Curve (Rule-Based Anomaly Labels)</vt:lpstr>
      <vt:lpstr>12. Precision–Recall Curve (Rule-Based Anomaly Labels)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Ca'Marai Clyburn</dc:creator>
  <cp:lastModifiedBy>Ca'Marai Clyburn</cp:lastModifiedBy>
  <cp:revision>13</cp:revision>
  <dcterms:created xsi:type="dcterms:W3CDTF">2024-12-02T16:59:58Z</dcterms:created>
  <dcterms:modified xsi:type="dcterms:W3CDTF">2026-01-25T23:44:46Z</dcterms:modified>
</cp:coreProperties>
</file>